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67" r:id="rId2"/>
    <p:sldId id="268" r:id="rId3"/>
    <p:sldId id="257" r:id="rId4"/>
    <p:sldId id="258" r:id="rId5"/>
    <p:sldId id="259" r:id="rId6"/>
    <p:sldId id="260" r:id="rId7"/>
    <p:sldId id="261" r:id="rId8"/>
    <p:sldId id="262" r:id="rId9"/>
    <p:sldId id="263" r:id="rId10"/>
    <p:sldId id="264" r:id="rId11"/>
    <p:sldId id="265" r:id="rId12"/>
    <p:sldId id="269" r:id="rId13"/>
  </p:sldIdLst>
  <p:sldSz cx="14630400" cy="8229600"/>
  <p:notesSz cx="8229600" cy="14630400"/>
  <p:embeddedFontLst>
    <p:embeddedFont>
      <p:font typeface="DM Sans" pitchFamily="2" charset="0"/>
      <p:regular r:id="rId15"/>
    </p:embeddedFont>
    <p:embeddedFont>
      <p:font typeface="Libre Baskerville" panose="02000000000000000000" pitchFamily="2" charset="0"/>
      <p:regular r:id="rId16"/>
      <p:bold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4506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7210151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8" Type="http://schemas.openxmlformats.org/officeDocument/2006/relationships/hyperlink" Target="https://phdservices.org/uber-data-analysis-project-using-machine-learning/" TargetMode="External"/><Relationship Id="rId3" Type="http://schemas.openxmlformats.org/officeDocument/2006/relationships/image" Target="../media/image20.png"/><Relationship Id="rId7" Type="http://schemas.openxmlformats.org/officeDocument/2006/relationships/hyperlink" Target="https://www.kaggle.com/datasets/bhanupratapbiswas/uber-data-analysis"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hyperlink" Target="https://codebasics.io/blog/how-uber-uses-data-analytics-to-increase-supply-efficiency" TargetMode="External"/><Relationship Id="rId5" Type="http://schemas.openxmlformats.org/officeDocument/2006/relationships/hyperlink" Target="https://www.kaggle.com/code/datalearn/uber-data-analysis-machine-learning" TargetMode="Externa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62420"/>
            <a:ext cx="7556421" cy="3912870"/>
          </a:xfrm>
          <a:prstGeom prst="rect">
            <a:avLst/>
          </a:prstGeom>
          <a:noFill/>
          <a:ln/>
        </p:spPr>
        <p:txBody>
          <a:bodyPr wrap="square" lIns="0" tIns="0" rIns="0" bIns="0" rtlCol="0" anchor="t"/>
          <a:lstStyle/>
          <a:p>
            <a:pPr marL="0" indent="0">
              <a:lnSpc>
                <a:spcPts val="7700"/>
              </a:lnSpc>
              <a:buNone/>
            </a:pPr>
            <a:r>
              <a:rPr lang="en-US" sz="6150" dirty="0">
                <a:solidFill>
                  <a:srgbClr val="5C4E3D"/>
                </a:solidFill>
                <a:latin typeface="Libre Baskerville" pitchFamily="34" charset="0"/>
                <a:ea typeface="Libre Baskerville" pitchFamily="34" charset="-122"/>
                <a:cs typeface="Libre Baskerville" pitchFamily="34" charset="-120"/>
              </a:rPr>
              <a:t>Uber Data Analysis: A Deep Dive into Mobility Trends</a:t>
            </a:r>
            <a:endParaRPr lang="en-US" sz="6150" dirty="0"/>
          </a:p>
        </p:txBody>
      </p:sp>
      <p:sp>
        <p:nvSpPr>
          <p:cNvPr id="4" name="Text 1"/>
          <p:cNvSpPr/>
          <p:nvPr/>
        </p:nvSpPr>
        <p:spPr>
          <a:xfrm>
            <a:off x="6280190" y="5515451"/>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This project delves into the vast dataset of Uber rides, exploring the patterns, trends, and insights that shape the mobility landscape. We'll utilize powerful data science tools and techniques to unravel the intricacies of this dynamic industry.</a:t>
            </a:r>
            <a:endParaRPr lang="en-US" sz="1750" dirty="0"/>
          </a:p>
        </p:txBody>
      </p:sp>
      <p:pic>
        <p:nvPicPr>
          <p:cNvPr id="6" name="Picture 5">
            <a:extLst>
              <a:ext uri="{FF2B5EF4-FFF2-40B4-BE49-F238E27FC236}">
                <a16:creationId xmlns:a16="http://schemas.microsoft.com/office/drawing/2014/main" id="{BF8DF50C-3D02-5229-4338-AE836D9AD8FE}"/>
              </a:ext>
            </a:extLst>
          </p:cNvPr>
          <p:cNvPicPr>
            <a:picLocks noChangeAspect="1"/>
          </p:cNvPicPr>
          <p:nvPr/>
        </p:nvPicPr>
        <p:blipFill>
          <a:blip r:embed="rId4"/>
          <a:stretch>
            <a:fillRect/>
          </a:stretch>
        </p:blipFill>
        <p:spPr>
          <a:xfrm>
            <a:off x="12300449" y="6967061"/>
            <a:ext cx="2191056" cy="1262539"/>
          </a:xfrm>
          <a:prstGeom prst="rect">
            <a:avLst/>
          </a:prstGeom>
        </p:spPr>
      </p:pic>
    </p:spTree>
    <p:extLst>
      <p:ext uri="{BB962C8B-B14F-4D97-AF65-F5344CB8AC3E}">
        <p14:creationId xmlns:p14="http://schemas.microsoft.com/office/powerpoint/2010/main" val="1423421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Insights and Recommendations</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The project delivers valuable insights into the factors influencing Uber ride demand, pricing dynamics, and user behavior. This knowledge can be utilized by Uber to optimize pricing strategies, enhance user experience, and improve operational efficiency.</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488" y="2308979"/>
            <a:ext cx="4919305" cy="3611642"/>
          </a:xfrm>
          <a:prstGeom prst="rect">
            <a:avLst/>
          </a:prstGeom>
        </p:spPr>
      </p:pic>
      <p:sp>
        <p:nvSpPr>
          <p:cNvPr id="4" name="Text 0"/>
          <p:cNvSpPr/>
          <p:nvPr/>
        </p:nvSpPr>
        <p:spPr>
          <a:xfrm>
            <a:off x="793790" y="1755934"/>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5C4E3D"/>
                </a:solidFill>
                <a:latin typeface="Libre Baskerville" pitchFamily="34" charset="0"/>
                <a:ea typeface="Libre Baskerville" pitchFamily="34" charset="-122"/>
                <a:cs typeface="Libre Baskerville" pitchFamily="34" charset="-120"/>
              </a:rPr>
              <a:t>References</a:t>
            </a:r>
            <a:endParaRPr lang="en-US" sz="4450" dirty="0"/>
          </a:p>
        </p:txBody>
      </p:sp>
      <p:sp>
        <p:nvSpPr>
          <p:cNvPr id="5" name="Text 1"/>
          <p:cNvSpPr/>
          <p:nvPr/>
        </p:nvSpPr>
        <p:spPr>
          <a:xfrm>
            <a:off x="793790" y="2804874"/>
            <a:ext cx="7556421" cy="725805"/>
          </a:xfrm>
          <a:prstGeom prst="rect">
            <a:avLst/>
          </a:prstGeom>
          <a:noFill/>
          <a:ln/>
        </p:spPr>
        <p:txBody>
          <a:bodyPr wrap="square" lIns="0" tIns="0" rIns="0" bIns="0" rtlCol="0" anchor="t"/>
          <a:lstStyle/>
          <a:p>
            <a:pPr marL="0" indent="0">
              <a:lnSpc>
                <a:spcPts val="2850"/>
              </a:lnSpc>
              <a:buNone/>
            </a:pPr>
            <a:r>
              <a:rPr lang="en-US" sz="1750" u="sng" dirty="0">
                <a:solidFill>
                  <a:srgbClr val="000000"/>
                </a:solidFill>
                <a:latin typeface="DM Sans" pitchFamily="34" charset="0"/>
                <a:ea typeface="DM Sans" pitchFamily="34" charset="-122"/>
                <a:cs typeface="DM Sans" pitchFamily="34" charset="-120"/>
                <a:hlinkClick r:id="rId5">
                  <a:extLst>
                    <a:ext uri="{A12FA001-AC4F-418D-AE19-62706E023703}">
                      <ahyp:hlinkClr xmlns:ahyp="http://schemas.microsoft.com/office/drawing/2018/hyperlinkcolor" val="tx"/>
                    </a:ext>
                  </a:extLst>
                </a:hlinkClick>
              </a:rPr>
              <a:t>https://www.kaggle.com/code/datalearn/uber-data-analysis-machine-learning</a:t>
            </a:r>
            <a:r>
              <a:rPr lang="en-US" sz="1750" dirty="0">
                <a:solidFill>
                  <a:srgbClr val="454240"/>
                </a:solidFill>
                <a:latin typeface="DM Sans" pitchFamily="34" charset="0"/>
                <a:ea typeface="DM Sans" pitchFamily="34" charset="-122"/>
                <a:cs typeface="DM Sans" pitchFamily="34" charset="-120"/>
              </a:rPr>
              <a:t> </a:t>
            </a:r>
            <a:endParaRPr lang="en-US" sz="1750" dirty="0"/>
          </a:p>
        </p:txBody>
      </p:sp>
      <p:sp>
        <p:nvSpPr>
          <p:cNvPr id="6" name="Text 2"/>
          <p:cNvSpPr/>
          <p:nvPr/>
        </p:nvSpPr>
        <p:spPr>
          <a:xfrm>
            <a:off x="793790" y="3785830"/>
            <a:ext cx="7556421" cy="725805"/>
          </a:xfrm>
          <a:prstGeom prst="rect">
            <a:avLst/>
          </a:prstGeom>
          <a:noFill/>
          <a:ln/>
        </p:spPr>
        <p:txBody>
          <a:bodyPr wrap="square" lIns="0" tIns="0" rIns="0" bIns="0" rtlCol="0" anchor="t"/>
          <a:lstStyle/>
          <a:p>
            <a:pPr marL="0" indent="0">
              <a:lnSpc>
                <a:spcPts val="2850"/>
              </a:lnSpc>
              <a:buNone/>
            </a:pPr>
            <a:r>
              <a:rPr lang="en-US" sz="1750" u="sng" dirty="0">
                <a:solidFill>
                  <a:srgbClr val="000000"/>
                </a:solidFill>
                <a:latin typeface="DM Sans" pitchFamily="34" charset="0"/>
                <a:ea typeface="DM Sans" pitchFamily="34" charset="-122"/>
                <a:cs typeface="DM Sans" pitchFamily="34" charset="-120"/>
                <a:hlinkClick r:id="rId6">
                  <a:extLst>
                    <a:ext uri="{A12FA001-AC4F-418D-AE19-62706E023703}">
                      <ahyp:hlinkClr xmlns:ahyp="http://schemas.microsoft.com/office/drawing/2018/hyperlinkcolor" val="tx"/>
                    </a:ext>
                  </a:extLst>
                </a:hlinkClick>
              </a:rPr>
              <a:t>https://codebasics.io/blog/how-uber-uses-data-analytics-to-increase-supply-efficiency</a:t>
            </a:r>
            <a:r>
              <a:rPr lang="en-US" sz="1750" dirty="0">
                <a:solidFill>
                  <a:srgbClr val="454240"/>
                </a:solidFill>
                <a:latin typeface="DM Sans" pitchFamily="34" charset="0"/>
                <a:ea typeface="DM Sans" pitchFamily="34" charset="-122"/>
                <a:cs typeface="DM Sans" pitchFamily="34" charset="-120"/>
              </a:rPr>
              <a:t> </a:t>
            </a:r>
            <a:endParaRPr lang="en-US" sz="1750" dirty="0"/>
          </a:p>
        </p:txBody>
      </p:sp>
      <p:sp>
        <p:nvSpPr>
          <p:cNvPr id="7" name="Text 3"/>
          <p:cNvSpPr/>
          <p:nvPr/>
        </p:nvSpPr>
        <p:spPr>
          <a:xfrm>
            <a:off x="793790" y="4766786"/>
            <a:ext cx="7556421" cy="725805"/>
          </a:xfrm>
          <a:prstGeom prst="rect">
            <a:avLst/>
          </a:prstGeom>
          <a:noFill/>
          <a:ln/>
        </p:spPr>
        <p:txBody>
          <a:bodyPr wrap="square" lIns="0" tIns="0" rIns="0" bIns="0" rtlCol="0" anchor="t"/>
          <a:lstStyle/>
          <a:p>
            <a:pPr marL="0" indent="0">
              <a:lnSpc>
                <a:spcPts val="2850"/>
              </a:lnSpc>
              <a:buNone/>
            </a:pPr>
            <a:r>
              <a:rPr lang="en-US" sz="1750" u="sng" dirty="0">
                <a:solidFill>
                  <a:srgbClr val="000000"/>
                </a:solidFill>
                <a:latin typeface="DM Sans" pitchFamily="34" charset="0"/>
                <a:ea typeface="DM Sans" pitchFamily="34" charset="-122"/>
                <a:cs typeface="DM Sans" pitchFamily="34" charset="-120"/>
                <a:hlinkClick r:id="rId7">
                  <a:extLst>
                    <a:ext uri="{A12FA001-AC4F-418D-AE19-62706E023703}">
                      <ahyp:hlinkClr xmlns:ahyp="http://schemas.microsoft.com/office/drawing/2018/hyperlinkcolor" val="tx"/>
                    </a:ext>
                  </a:extLst>
                </a:hlinkClick>
              </a:rPr>
              <a:t>https://www.kaggle.com/datasets/bhanupratapbiswas/uber-data-analysis</a:t>
            </a:r>
            <a:r>
              <a:rPr lang="en-US" sz="1750" dirty="0">
                <a:solidFill>
                  <a:srgbClr val="454240"/>
                </a:solidFill>
                <a:latin typeface="DM Sans" pitchFamily="34" charset="0"/>
                <a:ea typeface="DM Sans" pitchFamily="34" charset="-122"/>
                <a:cs typeface="DM Sans" pitchFamily="34" charset="-120"/>
              </a:rPr>
              <a:t>​</a:t>
            </a:r>
            <a:endParaRPr lang="en-US" sz="1750" dirty="0"/>
          </a:p>
        </p:txBody>
      </p:sp>
      <p:sp>
        <p:nvSpPr>
          <p:cNvPr id="8" name="Text 4"/>
          <p:cNvSpPr/>
          <p:nvPr/>
        </p:nvSpPr>
        <p:spPr>
          <a:xfrm>
            <a:off x="793790" y="5747742"/>
            <a:ext cx="7556421" cy="725805"/>
          </a:xfrm>
          <a:prstGeom prst="rect">
            <a:avLst/>
          </a:prstGeom>
          <a:noFill/>
          <a:ln/>
        </p:spPr>
        <p:txBody>
          <a:bodyPr wrap="square" lIns="0" tIns="0" rIns="0" bIns="0" rtlCol="0" anchor="t"/>
          <a:lstStyle/>
          <a:p>
            <a:pPr marL="0" indent="0">
              <a:lnSpc>
                <a:spcPts val="2850"/>
              </a:lnSpc>
              <a:buNone/>
            </a:pPr>
            <a:r>
              <a:rPr lang="en-US" sz="1750" u="sng" dirty="0">
                <a:solidFill>
                  <a:srgbClr val="000000"/>
                </a:solidFill>
                <a:latin typeface="DM Sans" pitchFamily="34" charset="0"/>
                <a:ea typeface="DM Sans" pitchFamily="34" charset="-122"/>
                <a:cs typeface="DM Sans" pitchFamily="34" charset="-120"/>
                <a:hlinkClick r:id="rId8">
                  <a:extLst>
                    <a:ext uri="{A12FA001-AC4F-418D-AE19-62706E023703}">
                      <ahyp:hlinkClr xmlns:ahyp="http://schemas.microsoft.com/office/drawing/2018/hyperlinkcolor" val="tx"/>
                    </a:ext>
                  </a:extLst>
                </a:hlinkClick>
              </a:rPr>
              <a:t>https://phdservices.org/uber-data-analysis-project-using-machine-learning/</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ACC53E-551D-C7BA-9B89-F298FAE9B7CE}"/>
              </a:ext>
            </a:extLst>
          </p:cNvPr>
          <p:cNvPicPr>
            <a:picLocks noChangeAspect="1"/>
          </p:cNvPicPr>
          <p:nvPr/>
        </p:nvPicPr>
        <p:blipFill>
          <a:blip r:embed="rId2"/>
          <a:stretch>
            <a:fillRect/>
          </a:stretch>
        </p:blipFill>
        <p:spPr>
          <a:xfrm>
            <a:off x="12354255" y="7153155"/>
            <a:ext cx="2191056" cy="1076446"/>
          </a:xfrm>
          <a:prstGeom prst="rect">
            <a:avLst/>
          </a:prstGeom>
        </p:spPr>
      </p:pic>
      <p:pic>
        <p:nvPicPr>
          <p:cNvPr id="2050" name="Picture 2" descr="Download Thank You HD images for PPT, Whatsapp, Facebook ...">
            <a:extLst>
              <a:ext uri="{FF2B5EF4-FFF2-40B4-BE49-F238E27FC236}">
                <a16:creationId xmlns:a16="http://schemas.microsoft.com/office/drawing/2014/main" id="{AB3E0315-0A64-5151-1094-1D530381F3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630400" cy="6886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928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2A78C1A-A7E7-45A7-6065-EDAEA8295A2A}"/>
              </a:ext>
            </a:extLst>
          </p:cNvPr>
          <p:cNvSpPr txBox="1"/>
          <p:nvPr/>
        </p:nvSpPr>
        <p:spPr>
          <a:xfrm>
            <a:off x="-578734" y="1645614"/>
            <a:ext cx="8194876" cy="4674549"/>
          </a:xfrm>
          <a:prstGeom prst="rect">
            <a:avLst/>
          </a:prstGeom>
          <a:noFill/>
        </p:spPr>
        <p:txBody>
          <a:bodyPr wrap="square">
            <a:spAutoFit/>
          </a:bodyPr>
          <a:lstStyle/>
          <a:p>
            <a:pPr marL="246960" indent="0" algn="ctr">
              <a:lnSpc>
                <a:spcPct val="200000"/>
              </a:lnSpc>
              <a:spcBef>
                <a:spcPts val="1001"/>
              </a:spcBef>
              <a:buNone/>
              <a:tabLst>
                <a:tab pos="0" algn="l"/>
              </a:tabLst>
            </a:pPr>
            <a:r>
              <a:rPr lang="en-IN" sz="3600" b="1" spc="-1" dirty="0">
                <a:solidFill>
                  <a:srgbClr val="000000"/>
                </a:solidFill>
                <a:latin typeface="Arial"/>
              </a:rPr>
              <a:t>TEAM MEMBERS</a:t>
            </a:r>
          </a:p>
          <a:p>
            <a:pPr marL="246960" indent="0" algn="ctr">
              <a:lnSpc>
                <a:spcPct val="120000"/>
              </a:lnSpc>
              <a:spcBef>
                <a:spcPts val="1001"/>
              </a:spcBef>
              <a:buNone/>
              <a:tabLst>
                <a:tab pos="0" algn="l"/>
              </a:tabLst>
            </a:pPr>
            <a:r>
              <a:rPr lang="en-US" sz="3200" spc="-1" dirty="0">
                <a:solidFill>
                  <a:srgbClr val="333333"/>
                </a:solidFill>
                <a:latin typeface="Times New Roman"/>
              </a:rPr>
              <a:t>Ganjam </a:t>
            </a:r>
            <a:r>
              <a:rPr lang="en-US" sz="3200" spc="-1" dirty="0" err="1">
                <a:solidFill>
                  <a:srgbClr val="333333"/>
                </a:solidFill>
                <a:latin typeface="Times New Roman"/>
              </a:rPr>
              <a:t>Hairtha</a:t>
            </a:r>
            <a:r>
              <a:rPr lang="en-US" sz="3200" spc="-1" dirty="0">
                <a:solidFill>
                  <a:srgbClr val="333333"/>
                </a:solidFill>
                <a:latin typeface="Times New Roman"/>
              </a:rPr>
              <a:t> Maithreyee – </a:t>
            </a:r>
            <a:r>
              <a:rPr lang="en-US" sz="3200" b="0" strike="noStrike" spc="-1" dirty="0">
                <a:solidFill>
                  <a:srgbClr val="333333"/>
                </a:solidFill>
                <a:latin typeface="Times New Roman"/>
              </a:rPr>
              <a:t>2110030014</a:t>
            </a:r>
          </a:p>
          <a:p>
            <a:pPr marL="246960" indent="0" algn="ctr">
              <a:lnSpc>
                <a:spcPct val="120000"/>
              </a:lnSpc>
              <a:spcBef>
                <a:spcPts val="1001"/>
              </a:spcBef>
              <a:buNone/>
              <a:tabLst>
                <a:tab pos="0" algn="l"/>
              </a:tabLst>
            </a:pPr>
            <a:r>
              <a:rPr lang="en-US" sz="3200" b="0" strike="noStrike" spc="-1" dirty="0" err="1">
                <a:solidFill>
                  <a:srgbClr val="333333"/>
                </a:solidFill>
                <a:latin typeface="Times New Roman"/>
              </a:rPr>
              <a:t>Devineedi</a:t>
            </a:r>
            <a:r>
              <a:rPr lang="en-US" sz="3200" b="0" strike="noStrike" spc="-1" dirty="0">
                <a:solidFill>
                  <a:srgbClr val="333333"/>
                </a:solidFill>
                <a:latin typeface="Times New Roman"/>
              </a:rPr>
              <a:t> Neha – 2110030032</a:t>
            </a:r>
          </a:p>
          <a:p>
            <a:pPr marL="246960" indent="0" algn="ctr">
              <a:lnSpc>
                <a:spcPct val="120000"/>
              </a:lnSpc>
              <a:spcBef>
                <a:spcPts val="1001"/>
              </a:spcBef>
              <a:buNone/>
              <a:tabLst>
                <a:tab pos="0" algn="l"/>
              </a:tabLst>
            </a:pPr>
            <a:r>
              <a:rPr lang="en-US" sz="3200" b="0" strike="noStrike" spc="-1" dirty="0">
                <a:solidFill>
                  <a:srgbClr val="333333"/>
                </a:solidFill>
                <a:latin typeface="Times New Roman"/>
              </a:rPr>
              <a:t>Gunde </a:t>
            </a:r>
            <a:r>
              <a:rPr lang="en-US" sz="3200" b="0" strike="noStrike" spc="-1" dirty="0" err="1">
                <a:solidFill>
                  <a:srgbClr val="333333"/>
                </a:solidFill>
                <a:latin typeface="Times New Roman"/>
              </a:rPr>
              <a:t>Mahitha</a:t>
            </a:r>
            <a:r>
              <a:rPr lang="en-US" sz="3200" b="0" strike="noStrike" spc="-1" dirty="0">
                <a:solidFill>
                  <a:srgbClr val="333333"/>
                </a:solidFill>
                <a:latin typeface="Times New Roman"/>
              </a:rPr>
              <a:t> Christina – 2110030147</a:t>
            </a:r>
          </a:p>
          <a:p>
            <a:pPr marL="246960" indent="0" algn="ctr">
              <a:lnSpc>
                <a:spcPct val="120000"/>
              </a:lnSpc>
              <a:spcBef>
                <a:spcPts val="1001"/>
              </a:spcBef>
              <a:buNone/>
              <a:tabLst>
                <a:tab pos="0" algn="l"/>
              </a:tabLst>
            </a:pPr>
            <a:r>
              <a:rPr lang="en-US" sz="3200" b="0" strike="noStrike" spc="-1" dirty="0">
                <a:solidFill>
                  <a:srgbClr val="333333"/>
                </a:solidFill>
                <a:latin typeface="Times New Roman"/>
              </a:rPr>
              <a:t>Nitish Kumar - 2110030121</a:t>
            </a:r>
          </a:p>
          <a:p>
            <a:pPr marL="246960" indent="0" algn="ctr">
              <a:lnSpc>
                <a:spcPct val="200000"/>
              </a:lnSpc>
              <a:spcBef>
                <a:spcPts val="1001"/>
              </a:spcBef>
              <a:buNone/>
              <a:tabLst>
                <a:tab pos="0" algn="l"/>
              </a:tabLst>
            </a:pPr>
            <a:r>
              <a:rPr lang="en-US" sz="1800" b="0" strike="noStrike" spc="-1" dirty="0">
                <a:solidFill>
                  <a:srgbClr val="333333"/>
                </a:solidFill>
                <a:latin typeface="Times New Roman"/>
              </a:rPr>
              <a:t> </a:t>
            </a:r>
            <a:endParaRPr lang="en-IN" sz="1800" b="0" strike="noStrike" spc="-1" dirty="0">
              <a:solidFill>
                <a:srgbClr val="000000"/>
              </a:solidFill>
              <a:latin typeface="Arial"/>
            </a:endParaRPr>
          </a:p>
        </p:txBody>
      </p:sp>
      <p:pic>
        <p:nvPicPr>
          <p:cNvPr id="1028" name="Picture 4" descr="group of people using laptop computer">
            <a:extLst>
              <a:ext uri="{FF2B5EF4-FFF2-40B4-BE49-F238E27FC236}">
                <a16:creationId xmlns:a16="http://schemas.microsoft.com/office/drawing/2014/main" id="{F9560D0A-6C96-EC1B-20CE-27C93DF70D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55039" y="0"/>
            <a:ext cx="6875361" cy="822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6288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7926" y="617339"/>
            <a:ext cx="6980515" cy="697825"/>
          </a:xfrm>
          <a:prstGeom prst="rect">
            <a:avLst/>
          </a:prstGeom>
          <a:noFill/>
          <a:ln/>
        </p:spPr>
        <p:txBody>
          <a:bodyPr wrap="none" lIns="0" tIns="0" rIns="0" bIns="0" rtlCol="0" anchor="t"/>
          <a:lstStyle/>
          <a:p>
            <a:pPr marL="0" indent="0">
              <a:lnSpc>
                <a:spcPts val="5450"/>
              </a:lnSpc>
              <a:buNone/>
            </a:pPr>
            <a:r>
              <a:rPr lang="en-US" sz="4350" dirty="0">
                <a:solidFill>
                  <a:srgbClr val="5C4E3D"/>
                </a:solidFill>
                <a:latin typeface="Libre Baskerville" pitchFamily="34" charset="0"/>
                <a:ea typeface="Libre Baskerville" pitchFamily="34" charset="-122"/>
                <a:cs typeface="Libre Baskerville" pitchFamily="34" charset="-120"/>
              </a:rPr>
              <a:t>Objectives of the Project</a:t>
            </a:r>
            <a:endParaRPr lang="en-US" sz="4350" dirty="0"/>
          </a:p>
        </p:txBody>
      </p:sp>
      <p:sp>
        <p:nvSpPr>
          <p:cNvPr id="4" name="Shape 1"/>
          <p:cNvSpPr/>
          <p:nvPr/>
        </p:nvSpPr>
        <p:spPr>
          <a:xfrm>
            <a:off x="6267926" y="1901309"/>
            <a:ext cx="502444" cy="502444"/>
          </a:xfrm>
          <a:prstGeom prst="roundRect">
            <a:avLst>
              <a:gd name="adj" fmla="val 18667"/>
            </a:avLst>
          </a:prstGeom>
          <a:solidFill>
            <a:srgbClr val="F7EDD4"/>
          </a:solidFill>
          <a:ln w="7620">
            <a:solidFill>
              <a:srgbClr val="DDD3BA"/>
            </a:solidFill>
            <a:prstDash val="solid"/>
          </a:ln>
        </p:spPr>
      </p:sp>
      <p:sp>
        <p:nvSpPr>
          <p:cNvPr id="5" name="Text 2"/>
          <p:cNvSpPr/>
          <p:nvPr/>
        </p:nvSpPr>
        <p:spPr>
          <a:xfrm>
            <a:off x="6444377" y="1985010"/>
            <a:ext cx="149423" cy="334923"/>
          </a:xfrm>
          <a:prstGeom prst="rect">
            <a:avLst/>
          </a:prstGeom>
          <a:noFill/>
          <a:ln/>
        </p:spPr>
        <p:txBody>
          <a:bodyPr wrap="none" lIns="0" tIns="0" rIns="0" bIns="0" rtlCol="0" anchor="t"/>
          <a:lstStyle/>
          <a:p>
            <a:pPr marL="0" indent="0" algn="ctr">
              <a:lnSpc>
                <a:spcPts val="2600"/>
              </a:lnSpc>
              <a:buNone/>
            </a:pPr>
            <a:r>
              <a:rPr lang="en-US" sz="2600" dirty="0">
                <a:solidFill>
                  <a:srgbClr val="454240"/>
                </a:solidFill>
                <a:latin typeface="Libre Baskerville" pitchFamily="34" charset="0"/>
                <a:ea typeface="Libre Baskerville" pitchFamily="34" charset="-122"/>
                <a:cs typeface="Libre Baskerville" pitchFamily="34" charset="-120"/>
              </a:rPr>
              <a:t>1</a:t>
            </a:r>
            <a:endParaRPr lang="en-US" sz="2600" dirty="0"/>
          </a:p>
        </p:txBody>
      </p:sp>
      <p:sp>
        <p:nvSpPr>
          <p:cNvPr id="6" name="Text 3"/>
          <p:cNvSpPr/>
          <p:nvPr/>
        </p:nvSpPr>
        <p:spPr>
          <a:xfrm>
            <a:off x="6993612" y="1901309"/>
            <a:ext cx="2953226" cy="697706"/>
          </a:xfrm>
          <a:prstGeom prst="rect">
            <a:avLst/>
          </a:prstGeom>
          <a:noFill/>
          <a:ln/>
        </p:spPr>
        <p:txBody>
          <a:bodyPr wrap="square" lIns="0" tIns="0" rIns="0" bIns="0" rtlCol="0" anchor="t"/>
          <a:lstStyle/>
          <a:p>
            <a:pPr marL="0" indent="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Ride Demand Analysis</a:t>
            </a:r>
            <a:endParaRPr lang="en-US" sz="2150" dirty="0"/>
          </a:p>
        </p:txBody>
      </p:sp>
      <p:sp>
        <p:nvSpPr>
          <p:cNvPr id="7" name="Text 4"/>
          <p:cNvSpPr/>
          <p:nvPr/>
        </p:nvSpPr>
        <p:spPr>
          <a:xfrm>
            <a:off x="6993612" y="2732961"/>
            <a:ext cx="2953226" cy="1786533"/>
          </a:xfrm>
          <a:prstGeom prst="rect">
            <a:avLst/>
          </a:prstGeom>
          <a:noFill/>
          <a:ln/>
        </p:spPr>
        <p:txBody>
          <a:bodyPr wrap="square" lIns="0" tIns="0" rIns="0" bIns="0" rtlCol="0" anchor="t"/>
          <a:lstStyle/>
          <a:p>
            <a:pPr marL="0" indent="0">
              <a:lnSpc>
                <a:spcPts val="2800"/>
              </a:lnSpc>
              <a:buNone/>
            </a:pPr>
            <a:r>
              <a:rPr lang="en-US" sz="1750" dirty="0">
                <a:solidFill>
                  <a:srgbClr val="454240"/>
                </a:solidFill>
                <a:latin typeface="DM Sans" pitchFamily="34" charset="0"/>
                <a:ea typeface="DM Sans" pitchFamily="34" charset="-122"/>
                <a:cs typeface="DM Sans" pitchFamily="34" charset="-120"/>
              </a:rPr>
              <a:t>Investigate the factors influencing ride demand across different times, locations, and days of the week.</a:t>
            </a:r>
            <a:endParaRPr lang="en-US" sz="1750" dirty="0"/>
          </a:p>
        </p:txBody>
      </p:sp>
      <p:sp>
        <p:nvSpPr>
          <p:cNvPr id="8" name="Shape 5"/>
          <p:cNvSpPr/>
          <p:nvPr/>
        </p:nvSpPr>
        <p:spPr>
          <a:xfrm>
            <a:off x="10170081" y="1901309"/>
            <a:ext cx="502444" cy="502444"/>
          </a:xfrm>
          <a:prstGeom prst="roundRect">
            <a:avLst>
              <a:gd name="adj" fmla="val 18667"/>
            </a:avLst>
          </a:prstGeom>
          <a:solidFill>
            <a:srgbClr val="F7EDD4"/>
          </a:solidFill>
          <a:ln w="7620">
            <a:solidFill>
              <a:srgbClr val="DDD3BA"/>
            </a:solidFill>
            <a:prstDash val="solid"/>
          </a:ln>
        </p:spPr>
      </p:sp>
      <p:sp>
        <p:nvSpPr>
          <p:cNvPr id="9" name="Text 6"/>
          <p:cNvSpPr/>
          <p:nvPr/>
        </p:nvSpPr>
        <p:spPr>
          <a:xfrm>
            <a:off x="10318075" y="1985010"/>
            <a:ext cx="206335" cy="334923"/>
          </a:xfrm>
          <a:prstGeom prst="rect">
            <a:avLst/>
          </a:prstGeom>
          <a:noFill/>
          <a:ln/>
        </p:spPr>
        <p:txBody>
          <a:bodyPr wrap="none" lIns="0" tIns="0" rIns="0" bIns="0" rtlCol="0" anchor="t"/>
          <a:lstStyle/>
          <a:p>
            <a:pPr marL="0" indent="0" algn="ctr">
              <a:lnSpc>
                <a:spcPts val="2600"/>
              </a:lnSpc>
              <a:buNone/>
            </a:pPr>
            <a:r>
              <a:rPr lang="en-US" sz="2600" dirty="0">
                <a:solidFill>
                  <a:srgbClr val="454240"/>
                </a:solidFill>
                <a:latin typeface="Libre Baskerville" pitchFamily="34" charset="0"/>
                <a:ea typeface="Libre Baskerville" pitchFamily="34" charset="-122"/>
                <a:cs typeface="Libre Baskerville" pitchFamily="34" charset="-120"/>
              </a:rPr>
              <a:t>2</a:t>
            </a:r>
            <a:endParaRPr lang="en-US" sz="2600" dirty="0"/>
          </a:p>
        </p:txBody>
      </p:sp>
      <p:sp>
        <p:nvSpPr>
          <p:cNvPr id="10" name="Text 7"/>
          <p:cNvSpPr/>
          <p:nvPr/>
        </p:nvSpPr>
        <p:spPr>
          <a:xfrm>
            <a:off x="10895767" y="1901309"/>
            <a:ext cx="2791301" cy="348853"/>
          </a:xfrm>
          <a:prstGeom prst="rect">
            <a:avLst/>
          </a:prstGeom>
          <a:noFill/>
          <a:ln/>
        </p:spPr>
        <p:txBody>
          <a:bodyPr wrap="none" lIns="0" tIns="0" rIns="0" bIns="0" rtlCol="0" anchor="t"/>
          <a:lstStyle/>
          <a:p>
            <a:pPr marL="0" indent="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Pricing Dynamics</a:t>
            </a:r>
            <a:endParaRPr lang="en-US" sz="2150" dirty="0"/>
          </a:p>
        </p:txBody>
      </p:sp>
      <p:sp>
        <p:nvSpPr>
          <p:cNvPr id="11" name="Text 8"/>
          <p:cNvSpPr/>
          <p:nvPr/>
        </p:nvSpPr>
        <p:spPr>
          <a:xfrm>
            <a:off x="10895767" y="2384108"/>
            <a:ext cx="2953226" cy="1786533"/>
          </a:xfrm>
          <a:prstGeom prst="rect">
            <a:avLst/>
          </a:prstGeom>
          <a:noFill/>
          <a:ln/>
        </p:spPr>
        <p:txBody>
          <a:bodyPr wrap="square" lIns="0" tIns="0" rIns="0" bIns="0" rtlCol="0" anchor="t"/>
          <a:lstStyle/>
          <a:p>
            <a:pPr marL="0" indent="0">
              <a:lnSpc>
                <a:spcPts val="2800"/>
              </a:lnSpc>
              <a:buNone/>
            </a:pPr>
            <a:r>
              <a:rPr lang="en-US" sz="1750" dirty="0">
                <a:solidFill>
                  <a:srgbClr val="454240"/>
                </a:solidFill>
                <a:latin typeface="DM Sans" pitchFamily="34" charset="0"/>
                <a:ea typeface="DM Sans" pitchFamily="34" charset="-122"/>
                <a:cs typeface="DM Sans" pitchFamily="34" charset="-120"/>
              </a:rPr>
              <a:t>Analyze the relationship between surge pricing, time of day, and ride distance, revealing the pricing mechanisms.</a:t>
            </a:r>
            <a:endParaRPr lang="en-US" sz="1750" dirty="0"/>
          </a:p>
        </p:txBody>
      </p:sp>
      <p:sp>
        <p:nvSpPr>
          <p:cNvPr id="12" name="Shape 9"/>
          <p:cNvSpPr/>
          <p:nvPr/>
        </p:nvSpPr>
        <p:spPr>
          <a:xfrm>
            <a:off x="6267926" y="4993958"/>
            <a:ext cx="502444" cy="502444"/>
          </a:xfrm>
          <a:prstGeom prst="roundRect">
            <a:avLst>
              <a:gd name="adj" fmla="val 18667"/>
            </a:avLst>
          </a:prstGeom>
          <a:solidFill>
            <a:srgbClr val="F7EDD4"/>
          </a:solidFill>
          <a:ln w="7620">
            <a:solidFill>
              <a:srgbClr val="DDD3BA"/>
            </a:solidFill>
            <a:prstDash val="solid"/>
          </a:ln>
        </p:spPr>
      </p:sp>
      <p:sp>
        <p:nvSpPr>
          <p:cNvPr id="13" name="Text 10"/>
          <p:cNvSpPr/>
          <p:nvPr/>
        </p:nvSpPr>
        <p:spPr>
          <a:xfrm>
            <a:off x="6415921" y="5077658"/>
            <a:ext cx="206335" cy="334923"/>
          </a:xfrm>
          <a:prstGeom prst="rect">
            <a:avLst/>
          </a:prstGeom>
          <a:noFill/>
          <a:ln/>
        </p:spPr>
        <p:txBody>
          <a:bodyPr wrap="none" lIns="0" tIns="0" rIns="0" bIns="0" rtlCol="0" anchor="t"/>
          <a:lstStyle/>
          <a:p>
            <a:pPr marL="0" indent="0" algn="ctr">
              <a:lnSpc>
                <a:spcPts val="2600"/>
              </a:lnSpc>
              <a:buNone/>
            </a:pPr>
            <a:r>
              <a:rPr lang="en-US" sz="2600" dirty="0">
                <a:solidFill>
                  <a:srgbClr val="454240"/>
                </a:solidFill>
                <a:latin typeface="Libre Baskerville" pitchFamily="34" charset="0"/>
                <a:ea typeface="Libre Baskerville" pitchFamily="34" charset="-122"/>
                <a:cs typeface="Libre Baskerville" pitchFamily="34" charset="-120"/>
              </a:rPr>
              <a:t>3</a:t>
            </a:r>
            <a:endParaRPr lang="en-US" sz="2600" dirty="0"/>
          </a:p>
        </p:txBody>
      </p:sp>
      <p:sp>
        <p:nvSpPr>
          <p:cNvPr id="14" name="Text 11"/>
          <p:cNvSpPr/>
          <p:nvPr/>
        </p:nvSpPr>
        <p:spPr>
          <a:xfrm>
            <a:off x="6993612" y="4993958"/>
            <a:ext cx="2791301" cy="348853"/>
          </a:xfrm>
          <a:prstGeom prst="rect">
            <a:avLst/>
          </a:prstGeom>
          <a:noFill/>
          <a:ln/>
        </p:spPr>
        <p:txBody>
          <a:bodyPr wrap="none" lIns="0" tIns="0" rIns="0" bIns="0" rtlCol="0" anchor="t"/>
          <a:lstStyle/>
          <a:p>
            <a:pPr marL="0" indent="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User Behavior</a:t>
            </a:r>
            <a:endParaRPr lang="en-US" sz="2150" dirty="0"/>
          </a:p>
        </p:txBody>
      </p:sp>
      <p:sp>
        <p:nvSpPr>
          <p:cNvPr id="15" name="Text 12"/>
          <p:cNvSpPr/>
          <p:nvPr/>
        </p:nvSpPr>
        <p:spPr>
          <a:xfrm>
            <a:off x="6993612" y="5476756"/>
            <a:ext cx="2953226" cy="1786533"/>
          </a:xfrm>
          <a:prstGeom prst="rect">
            <a:avLst/>
          </a:prstGeom>
          <a:noFill/>
          <a:ln/>
        </p:spPr>
        <p:txBody>
          <a:bodyPr wrap="square" lIns="0" tIns="0" rIns="0" bIns="0" rtlCol="0" anchor="t"/>
          <a:lstStyle/>
          <a:p>
            <a:pPr marL="0" indent="0">
              <a:lnSpc>
                <a:spcPts val="2800"/>
              </a:lnSpc>
              <a:buNone/>
            </a:pPr>
            <a:r>
              <a:rPr lang="en-US" sz="1750" dirty="0">
                <a:solidFill>
                  <a:srgbClr val="454240"/>
                </a:solidFill>
                <a:latin typeface="DM Sans" pitchFamily="34" charset="0"/>
                <a:ea typeface="DM Sans" pitchFamily="34" charset="-122"/>
                <a:cs typeface="DM Sans" pitchFamily="34" charset="-120"/>
              </a:rPr>
              <a:t>Understand user preferences, ride frequency, and travel patterns, uncovering insights into customer demographics.</a:t>
            </a:r>
            <a:endParaRPr lang="en-US" sz="1750" dirty="0"/>
          </a:p>
        </p:txBody>
      </p:sp>
      <p:sp>
        <p:nvSpPr>
          <p:cNvPr id="16" name="Shape 13"/>
          <p:cNvSpPr/>
          <p:nvPr/>
        </p:nvSpPr>
        <p:spPr>
          <a:xfrm>
            <a:off x="10170081" y="4993958"/>
            <a:ext cx="502444" cy="502444"/>
          </a:xfrm>
          <a:prstGeom prst="roundRect">
            <a:avLst>
              <a:gd name="adj" fmla="val 18667"/>
            </a:avLst>
          </a:prstGeom>
          <a:solidFill>
            <a:srgbClr val="F7EDD4"/>
          </a:solidFill>
          <a:ln w="7620">
            <a:solidFill>
              <a:srgbClr val="DDD3BA"/>
            </a:solidFill>
            <a:prstDash val="solid"/>
          </a:ln>
        </p:spPr>
      </p:sp>
      <p:sp>
        <p:nvSpPr>
          <p:cNvPr id="17" name="Text 14"/>
          <p:cNvSpPr/>
          <p:nvPr/>
        </p:nvSpPr>
        <p:spPr>
          <a:xfrm>
            <a:off x="10323314" y="5077658"/>
            <a:ext cx="195977" cy="334923"/>
          </a:xfrm>
          <a:prstGeom prst="rect">
            <a:avLst/>
          </a:prstGeom>
          <a:noFill/>
          <a:ln/>
        </p:spPr>
        <p:txBody>
          <a:bodyPr wrap="none" lIns="0" tIns="0" rIns="0" bIns="0" rtlCol="0" anchor="t"/>
          <a:lstStyle/>
          <a:p>
            <a:pPr marL="0" indent="0" algn="ctr">
              <a:lnSpc>
                <a:spcPts val="2600"/>
              </a:lnSpc>
              <a:buNone/>
            </a:pPr>
            <a:r>
              <a:rPr lang="en-US" sz="2600" dirty="0">
                <a:solidFill>
                  <a:srgbClr val="454240"/>
                </a:solidFill>
                <a:latin typeface="Libre Baskerville" pitchFamily="34" charset="0"/>
                <a:ea typeface="Libre Baskerville" pitchFamily="34" charset="-122"/>
                <a:cs typeface="Libre Baskerville" pitchFamily="34" charset="-120"/>
              </a:rPr>
              <a:t>4</a:t>
            </a:r>
            <a:endParaRPr lang="en-US" sz="2600" dirty="0"/>
          </a:p>
        </p:txBody>
      </p:sp>
      <p:sp>
        <p:nvSpPr>
          <p:cNvPr id="18" name="Text 15"/>
          <p:cNvSpPr/>
          <p:nvPr/>
        </p:nvSpPr>
        <p:spPr>
          <a:xfrm>
            <a:off x="10895767" y="4993958"/>
            <a:ext cx="2953226" cy="697706"/>
          </a:xfrm>
          <a:prstGeom prst="rect">
            <a:avLst/>
          </a:prstGeom>
          <a:noFill/>
          <a:ln/>
        </p:spPr>
        <p:txBody>
          <a:bodyPr wrap="square" lIns="0" tIns="0" rIns="0" bIns="0" rtlCol="0" anchor="t"/>
          <a:lstStyle/>
          <a:p>
            <a:pPr marL="0" indent="0">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Operational Efficiency</a:t>
            </a:r>
            <a:endParaRPr lang="en-US" sz="2150" dirty="0"/>
          </a:p>
        </p:txBody>
      </p:sp>
      <p:sp>
        <p:nvSpPr>
          <p:cNvPr id="19" name="Text 16"/>
          <p:cNvSpPr/>
          <p:nvPr/>
        </p:nvSpPr>
        <p:spPr>
          <a:xfrm>
            <a:off x="10895767" y="5825609"/>
            <a:ext cx="2953226" cy="1786533"/>
          </a:xfrm>
          <a:prstGeom prst="rect">
            <a:avLst/>
          </a:prstGeom>
          <a:noFill/>
          <a:ln/>
        </p:spPr>
        <p:txBody>
          <a:bodyPr wrap="square" lIns="0" tIns="0" rIns="0" bIns="0" rtlCol="0" anchor="t"/>
          <a:lstStyle/>
          <a:p>
            <a:pPr marL="0" indent="0">
              <a:lnSpc>
                <a:spcPts val="2800"/>
              </a:lnSpc>
              <a:buNone/>
            </a:pPr>
            <a:r>
              <a:rPr lang="en-US" sz="1750" dirty="0">
                <a:solidFill>
                  <a:srgbClr val="454240"/>
                </a:solidFill>
                <a:latin typeface="DM Sans" pitchFamily="34" charset="0"/>
                <a:ea typeface="DM Sans" pitchFamily="34" charset="-122"/>
                <a:cs typeface="DM Sans" pitchFamily="34" charset="-120"/>
              </a:rPr>
              <a:t>Explore ride allocation strategies and driver utilization, identifying areas for optimization and improvement.</a:t>
            </a:r>
            <a:endParaRPr lang="en-US" sz="1750" dirty="0"/>
          </a:p>
        </p:txBody>
      </p:sp>
      <p:pic>
        <p:nvPicPr>
          <p:cNvPr id="23" name="Picture 22">
            <a:extLst>
              <a:ext uri="{FF2B5EF4-FFF2-40B4-BE49-F238E27FC236}">
                <a16:creationId xmlns:a16="http://schemas.microsoft.com/office/drawing/2014/main" id="{E805C89E-AE27-EDA2-F699-A58A1B23A502}"/>
              </a:ext>
            </a:extLst>
          </p:cNvPr>
          <p:cNvPicPr>
            <a:picLocks noChangeAspect="1"/>
          </p:cNvPicPr>
          <p:nvPr/>
        </p:nvPicPr>
        <p:blipFill>
          <a:blip r:embed="rId4"/>
          <a:stretch>
            <a:fillRect/>
          </a:stretch>
        </p:blipFill>
        <p:spPr>
          <a:xfrm>
            <a:off x="12500658" y="7438915"/>
            <a:ext cx="2062778" cy="79068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37354" y="580549"/>
            <a:ext cx="6336744" cy="658416"/>
          </a:xfrm>
          <a:prstGeom prst="rect">
            <a:avLst/>
          </a:prstGeom>
          <a:noFill/>
          <a:ln/>
        </p:spPr>
        <p:txBody>
          <a:bodyPr wrap="none" lIns="0" tIns="0" rIns="0" bIns="0" rtlCol="0" anchor="t"/>
          <a:lstStyle/>
          <a:p>
            <a:pPr marL="0" indent="0">
              <a:lnSpc>
                <a:spcPts val="5150"/>
              </a:lnSpc>
              <a:buNone/>
            </a:pPr>
            <a:r>
              <a:rPr lang="en-US" sz="4100" dirty="0">
                <a:solidFill>
                  <a:srgbClr val="5C4E3D"/>
                </a:solidFill>
                <a:latin typeface="Libre Baskerville" pitchFamily="34" charset="0"/>
                <a:ea typeface="Libre Baskerville" pitchFamily="34" charset="-122"/>
                <a:cs typeface="Libre Baskerville" pitchFamily="34" charset="-120"/>
              </a:rPr>
              <a:t>Proposed Methodology</a:t>
            </a:r>
            <a:endParaRPr lang="en-US" sz="4100" dirty="0"/>
          </a:p>
        </p:txBody>
      </p:sp>
      <p:sp>
        <p:nvSpPr>
          <p:cNvPr id="3" name="Shape 1"/>
          <p:cNvSpPr/>
          <p:nvPr/>
        </p:nvSpPr>
        <p:spPr>
          <a:xfrm>
            <a:off x="7303770" y="1660327"/>
            <a:ext cx="22860" cy="5988725"/>
          </a:xfrm>
          <a:prstGeom prst="roundRect">
            <a:avLst>
              <a:gd name="adj" fmla="val 387100"/>
            </a:avLst>
          </a:prstGeom>
          <a:solidFill>
            <a:srgbClr val="DDD3BA"/>
          </a:solidFill>
          <a:ln/>
        </p:spPr>
      </p:sp>
      <p:sp>
        <p:nvSpPr>
          <p:cNvPr id="4" name="Shape 2"/>
          <p:cNvSpPr/>
          <p:nvPr/>
        </p:nvSpPr>
        <p:spPr>
          <a:xfrm>
            <a:off x="6363712" y="2122765"/>
            <a:ext cx="737354" cy="22860"/>
          </a:xfrm>
          <a:prstGeom prst="roundRect">
            <a:avLst>
              <a:gd name="adj" fmla="val 387100"/>
            </a:avLst>
          </a:prstGeom>
          <a:solidFill>
            <a:srgbClr val="DDD3BA"/>
          </a:solidFill>
          <a:ln/>
        </p:spPr>
      </p:sp>
      <p:sp>
        <p:nvSpPr>
          <p:cNvPr id="5" name="Shape 3"/>
          <p:cNvSpPr/>
          <p:nvPr/>
        </p:nvSpPr>
        <p:spPr>
          <a:xfrm>
            <a:off x="7078206" y="1897261"/>
            <a:ext cx="473988" cy="473988"/>
          </a:xfrm>
          <a:prstGeom prst="roundRect">
            <a:avLst>
              <a:gd name="adj" fmla="val 18669"/>
            </a:avLst>
          </a:prstGeom>
          <a:solidFill>
            <a:srgbClr val="F7EDD4"/>
          </a:solidFill>
          <a:ln w="7620">
            <a:solidFill>
              <a:srgbClr val="DDD3BA"/>
            </a:solidFill>
            <a:prstDash val="solid"/>
          </a:ln>
        </p:spPr>
      </p:sp>
      <p:sp>
        <p:nvSpPr>
          <p:cNvPr id="6" name="Text 4"/>
          <p:cNvSpPr/>
          <p:nvPr/>
        </p:nvSpPr>
        <p:spPr>
          <a:xfrm>
            <a:off x="7244655" y="1976199"/>
            <a:ext cx="140970" cy="315992"/>
          </a:xfrm>
          <a:prstGeom prst="rect">
            <a:avLst/>
          </a:prstGeom>
          <a:noFill/>
          <a:ln/>
        </p:spPr>
        <p:txBody>
          <a:bodyPr wrap="none" lIns="0" tIns="0" rIns="0" bIns="0" rtlCol="0" anchor="t"/>
          <a:lstStyle/>
          <a:p>
            <a:pPr marL="0" indent="0" algn="ctr">
              <a:lnSpc>
                <a:spcPts val="2450"/>
              </a:lnSpc>
              <a:buNone/>
            </a:pPr>
            <a:r>
              <a:rPr lang="en-US" sz="2450" dirty="0">
                <a:solidFill>
                  <a:srgbClr val="454240"/>
                </a:solidFill>
                <a:latin typeface="Libre Baskerville" pitchFamily="34" charset="0"/>
                <a:ea typeface="Libre Baskerville" pitchFamily="34" charset="-122"/>
                <a:cs typeface="Libre Baskerville" pitchFamily="34" charset="-120"/>
              </a:rPr>
              <a:t>1</a:t>
            </a:r>
            <a:endParaRPr lang="en-US" sz="2450" dirty="0"/>
          </a:p>
        </p:txBody>
      </p:sp>
      <p:sp>
        <p:nvSpPr>
          <p:cNvPr id="7" name="Text 5"/>
          <p:cNvSpPr/>
          <p:nvPr/>
        </p:nvSpPr>
        <p:spPr>
          <a:xfrm>
            <a:off x="2082403" y="1870948"/>
            <a:ext cx="4074081" cy="329208"/>
          </a:xfrm>
          <a:prstGeom prst="rect">
            <a:avLst/>
          </a:prstGeom>
          <a:noFill/>
          <a:ln/>
        </p:spPr>
        <p:txBody>
          <a:bodyPr wrap="none" lIns="0" tIns="0" rIns="0" bIns="0" rtlCol="0" anchor="t"/>
          <a:lstStyle/>
          <a:p>
            <a:pPr marL="0" indent="0" algn="r">
              <a:lnSpc>
                <a:spcPts val="2550"/>
              </a:lnSpc>
              <a:buNone/>
            </a:pPr>
            <a:r>
              <a:rPr lang="en-US" sz="2050" dirty="0">
                <a:solidFill>
                  <a:srgbClr val="454240"/>
                </a:solidFill>
                <a:latin typeface="Libre Baskerville" pitchFamily="34" charset="0"/>
                <a:ea typeface="Libre Baskerville" pitchFamily="34" charset="-122"/>
                <a:cs typeface="Libre Baskerville" pitchFamily="34" charset="-120"/>
              </a:rPr>
              <a:t>Data Acquisition and Cleaning</a:t>
            </a:r>
            <a:endParaRPr lang="en-US" sz="2050" dirty="0"/>
          </a:p>
        </p:txBody>
      </p:sp>
      <p:sp>
        <p:nvSpPr>
          <p:cNvPr id="8" name="Text 6"/>
          <p:cNvSpPr/>
          <p:nvPr/>
        </p:nvSpPr>
        <p:spPr>
          <a:xfrm>
            <a:off x="737354" y="2326481"/>
            <a:ext cx="5419130" cy="674370"/>
          </a:xfrm>
          <a:prstGeom prst="rect">
            <a:avLst/>
          </a:prstGeom>
          <a:noFill/>
          <a:ln/>
        </p:spPr>
        <p:txBody>
          <a:bodyPr wrap="square" lIns="0" tIns="0" rIns="0" bIns="0" rtlCol="0" anchor="t"/>
          <a:lstStyle/>
          <a:p>
            <a:pPr marL="0" indent="0" algn="r">
              <a:lnSpc>
                <a:spcPts val="2650"/>
              </a:lnSpc>
              <a:buNone/>
            </a:pPr>
            <a:r>
              <a:rPr lang="en-US" sz="1650" dirty="0">
                <a:solidFill>
                  <a:srgbClr val="454240"/>
                </a:solidFill>
                <a:latin typeface="DM Sans" pitchFamily="34" charset="0"/>
                <a:ea typeface="DM Sans" pitchFamily="34" charset="-122"/>
                <a:cs typeface="DM Sans" pitchFamily="34" charset="-120"/>
              </a:rPr>
              <a:t>Gather and cleanse the Uber dataset, removing inconsistencies and preparing it for analysis.</a:t>
            </a:r>
            <a:endParaRPr lang="en-US" sz="1650" dirty="0"/>
          </a:p>
        </p:txBody>
      </p:sp>
      <p:sp>
        <p:nvSpPr>
          <p:cNvPr id="9" name="Shape 7"/>
          <p:cNvSpPr/>
          <p:nvPr/>
        </p:nvSpPr>
        <p:spPr>
          <a:xfrm>
            <a:off x="7529334" y="3176111"/>
            <a:ext cx="737354" cy="22860"/>
          </a:xfrm>
          <a:prstGeom prst="roundRect">
            <a:avLst>
              <a:gd name="adj" fmla="val 387100"/>
            </a:avLst>
          </a:prstGeom>
          <a:solidFill>
            <a:srgbClr val="DDD3BA"/>
          </a:solidFill>
          <a:ln/>
        </p:spPr>
      </p:sp>
      <p:sp>
        <p:nvSpPr>
          <p:cNvPr id="10" name="Shape 8"/>
          <p:cNvSpPr/>
          <p:nvPr/>
        </p:nvSpPr>
        <p:spPr>
          <a:xfrm>
            <a:off x="7078206" y="2950607"/>
            <a:ext cx="473988" cy="473988"/>
          </a:xfrm>
          <a:prstGeom prst="roundRect">
            <a:avLst>
              <a:gd name="adj" fmla="val 18669"/>
            </a:avLst>
          </a:prstGeom>
          <a:solidFill>
            <a:srgbClr val="F7EDD4"/>
          </a:solidFill>
          <a:ln w="7620">
            <a:solidFill>
              <a:srgbClr val="DDD3BA"/>
            </a:solidFill>
            <a:prstDash val="solid"/>
          </a:ln>
        </p:spPr>
      </p:sp>
      <p:sp>
        <p:nvSpPr>
          <p:cNvPr id="11" name="Text 9"/>
          <p:cNvSpPr/>
          <p:nvPr/>
        </p:nvSpPr>
        <p:spPr>
          <a:xfrm>
            <a:off x="7217866" y="3029545"/>
            <a:ext cx="194667" cy="315992"/>
          </a:xfrm>
          <a:prstGeom prst="rect">
            <a:avLst/>
          </a:prstGeom>
          <a:noFill/>
          <a:ln/>
        </p:spPr>
        <p:txBody>
          <a:bodyPr wrap="none" lIns="0" tIns="0" rIns="0" bIns="0" rtlCol="0" anchor="t"/>
          <a:lstStyle/>
          <a:p>
            <a:pPr marL="0" indent="0" algn="ctr">
              <a:lnSpc>
                <a:spcPts val="2450"/>
              </a:lnSpc>
              <a:buNone/>
            </a:pPr>
            <a:r>
              <a:rPr lang="en-US" sz="2450" dirty="0">
                <a:solidFill>
                  <a:srgbClr val="454240"/>
                </a:solidFill>
                <a:latin typeface="Libre Baskerville" pitchFamily="34" charset="0"/>
                <a:ea typeface="Libre Baskerville" pitchFamily="34" charset="-122"/>
                <a:cs typeface="Libre Baskerville" pitchFamily="34" charset="-120"/>
              </a:rPr>
              <a:t>2</a:t>
            </a:r>
            <a:endParaRPr lang="en-US" sz="2450" dirty="0"/>
          </a:p>
        </p:txBody>
      </p:sp>
      <p:sp>
        <p:nvSpPr>
          <p:cNvPr id="12" name="Text 10"/>
          <p:cNvSpPr/>
          <p:nvPr/>
        </p:nvSpPr>
        <p:spPr>
          <a:xfrm>
            <a:off x="8473916" y="2924294"/>
            <a:ext cx="3484126" cy="329208"/>
          </a:xfrm>
          <a:prstGeom prst="rect">
            <a:avLst/>
          </a:prstGeom>
          <a:noFill/>
          <a:ln/>
        </p:spPr>
        <p:txBody>
          <a:bodyPr wrap="none" lIns="0" tIns="0" rIns="0" bIns="0" rtlCol="0" anchor="t"/>
          <a:lstStyle/>
          <a:p>
            <a:pPr marL="0" indent="0" algn="l">
              <a:lnSpc>
                <a:spcPts val="2550"/>
              </a:lnSpc>
              <a:buNone/>
            </a:pPr>
            <a:r>
              <a:rPr lang="en-US" sz="2050" dirty="0">
                <a:solidFill>
                  <a:srgbClr val="454240"/>
                </a:solidFill>
                <a:latin typeface="Libre Baskerville" pitchFamily="34" charset="0"/>
                <a:ea typeface="Libre Baskerville" pitchFamily="34" charset="-122"/>
                <a:cs typeface="Libre Baskerville" pitchFamily="34" charset="-120"/>
              </a:rPr>
              <a:t>Exploratory Data Analysis</a:t>
            </a:r>
            <a:endParaRPr lang="en-US" sz="2050" dirty="0"/>
          </a:p>
        </p:txBody>
      </p:sp>
      <p:sp>
        <p:nvSpPr>
          <p:cNvPr id="13" name="Text 11"/>
          <p:cNvSpPr/>
          <p:nvPr/>
        </p:nvSpPr>
        <p:spPr>
          <a:xfrm>
            <a:off x="8473916" y="3379827"/>
            <a:ext cx="5419130" cy="674370"/>
          </a:xfrm>
          <a:prstGeom prst="rect">
            <a:avLst/>
          </a:prstGeom>
          <a:noFill/>
          <a:ln/>
        </p:spPr>
        <p:txBody>
          <a:bodyPr wrap="square" lIns="0" tIns="0" rIns="0" bIns="0" rtlCol="0" anchor="t"/>
          <a:lstStyle/>
          <a:p>
            <a:pPr marL="0" indent="0" algn="l">
              <a:lnSpc>
                <a:spcPts val="2650"/>
              </a:lnSpc>
              <a:buNone/>
            </a:pPr>
            <a:r>
              <a:rPr lang="en-US" sz="1650" dirty="0">
                <a:solidFill>
                  <a:srgbClr val="454240"/>
                </a:solidFill>
                <a:latin typeface="DM Sans" pitchFamily="34" charset="0"/>
                <a:ea typeface="DM Sans" pitchFamily="34" charset="-122"/>
                <a:cs typeface="DM Sans" pitchFamily="34" charset="-120"/>
              </a:rPr>
              <a:t>Visualize and analyze the data, uncovering initial trends and insights through data exploration.</a:t>
            </a:r>
            <a:endParaRPr lang="en-US" sz="1650" dirty="0"/>
          </a:p>
        </p:txBody>
      </p:sp>
      <p:sp>
        <p:nvSpPr>
          <p:cNvPr id="14" name="Shape 12"/>
          <p:cNvSpPr/>
          <p:nvPr/>
        </p:nvSpPr>
        <p:spPr>
          <a:xfrm>
            <a:off x="6363712" y="4124087"/>
            <a:ext cx="737354" cy="22860"/>
          </a:xfrm>
          <a:prstGeom prst="roundRect">
            <a:avLst>
              <a:gd name="adj" fmla="val 387100"/>
            </a:avLst>
          </a:prstGeom>
          <a:solidFill>
            <a:srgbClr val="DDD3BA"/>
          </a:solidFill>
          <a:ln/>
        </p:spPr>
      </p:sp>
      <p:sp>
        <p:nvSpPr>
          <p:cNvPr id="15" name="Shape 13"/>
          <p:cNvSpPr/>
          <p:nvPr/>
        </p:nvSpPr>
        <p:spPr>
          <a:xfrm>
            <a:off x="7078206" y="3898582"/>
            <a:ext cx="473988" cy="473988"/>
          </a:xfrm>
          <a:prstGeom prst="roundRect">
            <a:avLst>
              <a:gd name="adj" fmla="val 18669"/>
            </a:avLst>
          </a:prstGeom>
          <a:solidFill>
            <a:srgbClr val="F7EDD4"/>
          </a:solidFill>
          <a:ln w="7620">
            <a:solidFill>
              <a:srgbClr val="DDD3BA"/>
            </a:solidFill>
            <a:prstDash val="solid"/>
          </a:ln>
        </p:spPr>
      </p:sp>
      <p:sp>
        <p:nvSpPr>
          <p:cNvPr id="16" name="Text 14"/>
          <p:cNvSpPr/>
          <p:nvPr/>
        </p:nvSpPr>
        <p:spPr>
          <a:xfrm>
            <a:off x="7217866" y="3977521"/>
            <a:ext cx="194667" cy="315992"/>
          </a:xfrm>
          <a:prstGeom prst="rect">
            <a:avLst/>
          </a:prstGeom>
          <a:noFill/>
          <a:ln/>
        </p:spPr>
        <p:txBody>
          <a:bodyPr wrap="none" lIns="0" tIns="0" rIns="0" bIns="0" rtlCol="0" anchor="t"/>
          <a:lstStyle/>
          <a:p>
            <a:pPr marL="0" indent="0" algn="ctr">
              <a:lnSpc>
                <a:spcPts val="2450"/>
              </a:lnSpc>
              <a:buNone/>
            </a:pPr>
            <a:r>
              <a:rPr lang="en-US" sz="2450" dirty="0">
                <a:solidFill>
                  <a:srgbClr val="454240"/>
                </a:solidFill>
                <a:latin typeface="Libre Baskerville" pitchFamily="34" charset="0"/>
                <a:ea typeface="Libre Baskerville" pitchFamily="34" charset="-122"/>
                <a:cs typeface="Libre Baskerville" pitchFamily="34" charset="-120"/>
              </a:rPr>
              <a:t>3</a:t>
            </a:r>
            <a:endParaRPr lang="en-US" sz="2450" dirty="0"/>
          </a:p>
        </p:txBody>
      </p:sp>
      <p:sp>
        <p:nvSpPr>
          <p:cNvPr id="17" name="Text 15"/>
          <p:cNvSpPr/>
          <p:nvPr/>
        </p:nvSpPr>
        <p:spPr>
          <a:xfrm>
            <a:off x="3411855" y="3872270"/>
            <a:ext cx="2744629" cy="329208"/>
          </a:xfrm>
          <a:prstGeom prst="rect">
            <a:avLst/>
          </a:prstGeom>
          <a:noFill/>
          <a:ln/>
        </p:spPr>
        <p:txBody>
          <a:bodyPr wrap="none" lIns="0" tIns="0" rIns="0" bIns="0" rtlCol="0" anchor="t"/>
          <a:lstStyle/>
          <a:p>
            <a:pPr marL="0" indent="0" algn="r">
              <a:lnSpc>
                <a:spcPts val="2550"/>
              </a:lnSpc>
              <a:buNone/>
            </a:pPr>
            <a:r>
              <a:rPr lang="en-US" sz="2050" dirty="0">
                <a:solidFill>
                  <a:srgbClr val="454240"/>
                </a:solidFill>
                <a:latin typeface="Libre Baskerville" pitchFamily="34" charset="0"/>
                <a:ea typeface="Libre Baskerville" pitchFamily="34" charset="-122"/>
                <a:cs typeface="Libre Baskerville" pitchFamily="34" charset="-120"/>
              </a:rPr>
              <a:t>Feature Engineering</a:t>
            </a:r>
            <a:endParaRPr lang="en-US" sz="2050" dirty="0"/>
          </a:p>
        </p:txBody>
      </p:sp>
      <p:sp>
        <p:nvSpPr>
          <p:cNvPr id="18" name="Text 16"/>
          <p:cNvSpPr/>
          <p:nvPr/>
        </p:nvSpPr>
        <p:spPr>
          <a:xfrm>
            <a:off x="737354" y="4327803"/>
            <a:ext cx="5419130" cy="1011555"/>
          </a:xfrm>
          <a:prstGeom prst="rect">
            <a:avLst/>
          </a:prstGeom>
          <a:noFill/>
          <a:ln/>
        </p:spPr>
        <p:txBody>
          <a:bodyPr wrap="square" lIns="0" tIns="0" rIns="0" bIns="0" rtlCol="0" anchor="t"/>
          <a:lstStyle/>
          <a:p>
            <a:pPr marL="0" indent="0" algn="r">
              <a:lnSpc>
                <a:spcPts val="2650"/>
              </a:lnSpc>
              <a:buNone/>
            </a:pPr>
            <a:r>
              <a:rPr lang="en-US" sz="1650" dirty="0">
                <a:solidFill>
                  <a:srgbClr val="454240"/>
                </a:solidFill>
                <a:latin typeface="DM Sans" pitchFamily="34" charset="0"/>
                <a:ea typeface="DM Sans" pitchFamily="34" charset="-122"/>
                <a:cs typeface="DM Sans" pitchFamily="34" charset="-120"/>
              </a:rPr>
              <a:t>Create new features, including time-based metrics, location-based features, and ride characteristics, to enhance model accuracy.</a:t>
            </a:r>
            <a:endParaRPr lang="en-US" sz="1650" dirty="0"/>
          </a:p>
        </p:txBody>
      </p:sp>
      <p:sp>
        <p:nvSpPr>
          <p:cNvPr id="19" name="Shape 17"/>
          <p:cNvSpPr/>
          <p:nvPr/>
        </p:nvSpPr>
        <p:spPr>
          <a:xfrm>
            <a:off x="7529334" y="5173504"/>
            <a:ext cx="737354" cy="22860"/>
          </a:xfrm>
          <a:prstGeom prst="roundRect">
            <a:avLst>
              <a:gd name="adj" fmla="val 387100"/>
            </a:avLst>
          </a:prstGeom>
          <a:solidFill>
            <a:srgbClr val="DDD3BA"/>
          </a:solidFill>
          <a:ln/>
        </p:spPr>
      </p:sp>
      <p:sp>
        <p:nvSpPr>
          <p:cNvPr id="20" name="Shape 18"/>
          <p:cNvSpPr/>
          <p:nvPr/>
        </p:nvSpPr>
        <p:spPr>
          <a:xfrm>
            <a:off x="7078206" y="4947999"/>
            <a:ext cx="473988" cy="473988"/>
          </a:xfrm>
          <a:prstGeom prst="roundRect">
            <a:avLst>
              <a:gd name="adj" fmla="val 18669"/>
            </a:avLst>
          </a:prstGeom>
          <a:solidFill>
            <a:srgbClr val="F7EDD4"/>
          </a:solidFill>
          <a:ln w="7620">
            <a:solidFill>
              <a:srgbClr val="DDD3BA"/>
            </a:solidFill>
            <a:prstDash val="solid"/>
          </a:ln>
        </p:spPr>
      </p:sp>
      <p:sp>
        <p:nvSpPr>
          <p:cNvPr id="21" name="Text 19"/>
          <p:cNvSpPr/>
          <p:nvPr/>
        </p:nvSpPr>
        <p:spPr>
          <a:xfrm>
            <a:off x="7222748" y="5026938"/>
            <a:ext cx="184904" cy="315992"/>
          </a:xfrm>
          <a:prstGeom prst="rect">
            <a:avLst/>
          </a:prstGeom>
          <a:noFill/>
          <a:ln/>
        </p:spPr>
        <p:txBody>
          <a:bodyPr wrap="none" lIns="0" tIns="0" rIns="0" bIns="0" rtlCol="0" anchor="t"/>
          <a:lstStyle/>
          <a:p>
            <a:pPr marL="0" indent="0" algn="ctr">
              <a:lnSpc>
                <a:spcPts val="2450"/>
              </a:lnSpc>
              <a:buNone/>
            </a:pPr>
            <a:r>
              <a:rPr lang="en-US" sz="2450" dirty="0">
                <a:solidFill>
                  <a:srgbClr val="454240"/>
                </a:solidFill>
                <a:latin typeface="Libre Baskerville" pitchFamily="34" charset="0"/>
                <a:ea typeface="Libre Baskerville" pitchFamily="34" charset="-122"/>
                <a:cs typeface="Libre Baskerville" pitchFamily="34" charset="-120"/>
              </a:rPr>
              <a:t>4</a:t>
            </a:r>
            <a:endParaRPr lang="en-US" sz="2450" dirty="0"/>
          </a:p>
        </p:txBody>
      </p:sp>
      <p:sp>
        <p:nvSpPr>
          <p:cNvPr id="22" name="Text 20"/>
          <p:cNvSpPr/>
          <p:nvPr/>
        </p:nvSpPr>
        <p:spPr>
          <a:xfrm>
            <a:off x="8473916" y="4921687"/>
            <a:ext cx="4194096" cy="329208"/>
          </a:xfrm>
          <a:prstGeom prst="rect">
            <a:avLst/>
          </a:prstGeom>
          <a:noFill/>
          <a:ln/>
        </p:spPr>
        <p:txBody>
          <a:bodyPr wrap="none" lIns="0" tIns="0" rIns="0" bIns="0" rtlCol="0" anchor="t"/>
          <a:lstStyle/>
          <a:p>
            <a:pPr marL="0" indent="0" algn="l">
              <a:lnSpc>
                <a:spcPts val="2550"/>
              </a:lnSpc>
              <a:buNone/>
            </a:pPr>
            <a:r>
              <a:rPr lang="en-US" sz="2050" dirty="0">
                <a:solidFill>
                  <a:srgbClr val="454240"/>
                </a:solidFill>
                <a:latin typeface="Libre Baskerville" pitchFamily="34" charset="0"/>
                <a:ea typeface="Libre Baskerville" pitchFamily="34" charset="-122"/>
                <a:cs typeface="Libre Baskerville" pitchFamily="34" charset="-120"/>
              </a:rPr>
              <a:t>Model Building and Evaluation</a:t>
            </a:r>
            <a:endParaRPr lang="en-US" sz="2050" dirty="0"/>
          </a:p>
        </p:txBody>
      </p:sp>
      <p:sp>
        <p:nvSpPr>
          <p:cNvPr id="23" name="Text 21"/>
          <p:cNvSpPr/>
          <p:nvPr/>
        </p:nvSpPr>
        <p:spPr>
          <a:xfrm>
            <a:off x="8473916" y="5377220"/>
            <a:ext cx="5419130" cy="1011555"/>
          </a:xfrm>
          <a:prstGeom prst="rect">
            <a:avLst/>
          </a:prstGeom>
          <a:noFill/>
          <a:ln/>
        </p:spPr>
        <p:txBody>
          <a:bodyPr wrap="square" lIns="0" tIns="0" rIns="0" bIns="0" rtlCol="0" anchor="t"/>
          <a:lstStyle/>
          <a:p>
            <a:pPr marL="0" indent="0" algn="l">
              <a:lnSpc>
                <a:spcPts val="2650"/>
              </a:lnSpc>
              <a:buNone/>
            </a:pPr>
            <a:r>
              <a:rPr lang="en-US" sz="1650" dirty="0">
                <a:solidFill>
                  <a:srgbClr val="454240"/>
                </a:solidFill>
                <a:latin typeface="DM Sans" pitchFamily="34" charset="0"/>
                <a:ea typeface="DM Sans" pitchFamily="34" charset="-122"/>
                <a:cs typeface="DM Sans" pitchFamily="34" charset="-120"/>
              </a:rPr>
              <a:t>Employ machine learning algorithms to build predictive models, such as forecasting ride demand or identifying surge pricing patterns.</a:t>
            </a:r>
            <a:endParaRPr lang="en-US" sz="1650" dirty="0"/>
          </a:p>
        </p:txBody>
      </p:sp>
      <p:sp>
        <p:nvSpPr>
          <p:cNvPr id="24" name="Shape 22"/>
          <p:cNvSpPr/>
          <p:nvPr/>
        </p:nvSpPr>
        <p:spPr>
          <a:xfrm>
            <a:off x="6363712" y="6223040"/>
            <a:ext cx="737354" cy="22860"/>
          </a:xfrm>
          <a:prstGeom prst="roundRect">
            <a:avLst>
              <a:gd name="adj" fmla="val 387100"/>
            </a:avLst>
          </a:prstGeom>
          <a:solidFill>
            <a:srgbClr val="DDD3BA"/>
          </a:solidFill>
          <a:ln/>
        </p:spPr>
      </p:sp>
      <p:sp>
        <p:nvSpPr>
          <p:cNvPr id="25" name="Shape 23"/>
          <p:cNvSpPr/>
          <p:nvPr/>
        </p:nvSpPr>
        <p:spPr>
          <a:xfrm>
            <a:off x="7078206" y="5997535"/>
            <a:ext cx="473988" cy="473988"/>
          </a:xfrm>
          <a:prstGeom prst="roundRect">
            <a:avLst>
              <a:gd name="adj" fmla="val 18669"/>
            </a:avLst>
          </a:prstGeom>
          <a:solidFill>
            <a:srgbClr val="F7EDD4"/>
          </a:solidFill>
          <a:ln w="7620">
            <a:solidFill>
              <a:srgbClr val="DDD3BA"/>
            </a:solidFill>
            <a:prstDash val="solid"/>
          </a:ln>
        </p:spPr>
      </p:sp>
      <p:sp>
        <p:nvSpPr>
          <p:cNvPr id="26" name="Text 24"/>
          <p:cNvSpPr/>
          <p:nvPr/>
        </p:nvSpPr>
        <p:spPr>
          <a:xfrm>
            <a:off x="7225367" y="6076474"/>
            <a:ext cx="179546" cy="315992"/>
          </a:xfrm>
          <a:prstGeom prst="rect">
            <a:avLst/>
          </a:prstGeom>
          <a:noFill/>
          <a:ln/>
        </p:spPr>
        <p:txBody>
          <a:bodyPr wrap="none" lIns="0" tIns="0" rIns="0" bIns="0" rtlCol="0" anchor="t"/>
          <a:lstStyle/>
          <a:p>
            <a:pPr marL="0" indent="0" algn="ctr">
              <a:lnSpc>
                <a:spcPts val="2450"/>
              </a:lnSpc>
              <a:buNone/>
            </a:pPr>
            <a:r>
              <a:rPr lang="en-US" sz="2450" dirty="0">
                <a:solidFill>
                  <a:srgbClr val="454240"/>
                </a:solidFill>
                <a:latin typeface="Libre Baskerville" pitchFamily="34" charset="0"/>
                <a:ea typeface="Libre Baskerville" pitchFamily="34" charset="-122"/>
                <a:cs typeface="Libre Baskerville" pitchFamily="34" charset="-120"/>
              </a:rPr>
              <a:t>5</a:t>
            </a:r>
            <a:endParaRPr lang="en-US" sz="2450" dirty="0"/>
          </a:p>
        </p:txBody>
      </p:sp>
      <p:sp>
        <p:nvSpPr>
          <p:cNvPr id="27" name="Text 25"/>
          <p:cNvSpPr/>
          <p:nvPr/>
        </p:nvSpPr>
        <p:spPr>
          <a:xfrm>
            <a:off x="825698" y="5971223"/>
            <a:ext cx="5330785" cy="329208"/>
          </a:xfrm>
          <a:prstGeom prst="rect">
            <a:avLst/>
          </a:prstGeom>
          <a:noFill/>
          <a:ln/>
        </p:spPr>
        <p:txBody>
          <a:bodyPr wrap="none" lIns="0" tIns="0" rIns="0" bIns="0" rtlCol="0" anchor="t"/>
          <a:lstStyle/>
          <a:p>
            <a:pPr marL="0" indent="0" algn="r">
              <a:lnSpc>
                <a:spcPts val="2550"/>
              </a:lnSpc>
              <a:buNone/>
            </a:pPr>
            <a:r>
              <a:rPr lang="en-US" sz="2050" dirty="0">
                <a:solidFill>
                  <a:srgbClr val="454240"/>
                </a:solidFill>
                <a:latin typeface="Libre Baskerville" pitchFamily="34" charset="0"/>
                <a:ea typeface="Libre Baskerville" pitchFamily="34" charset="-122"/>
                <a:cs typeface="Libre Baskerville" pitchFamily="34" charset="-120"/>
              </a:rPr>
              <a:t>Results Interpretation and Visualization</a:t>
            </a:r>
            <a:endParaRPr lang="en-US" sz="2050" dirty="0"/>
          </a:p>
        </p:txBody>
      </p:sp>
      <p:sp>
        <p:nvSpPr>
          <p:cNvPr id="28" name="Text 26"/>
          <p:cNvSpPr/>
          <p:nvPr/>
        </p:nvSpPr>
        <p:spPr>
          <a:xfrm>
            <a:off x="737354" y="6426756"/>
            <a:ext cx="5419130" cy="1011555"/>
          </a:xfrm>
          <a:prstGeom prst="rect">
            <a:avLst/>
          </a:prstGeom>
          <a:noFill/>
          <a:ln/>
        </p:spPr>
        <p:txBody>
          <a:bodyPr wrap="square" lIns="0" tIns="0" rIns="0" bIns="0" rtlCol="0" anchor="t"/>
          <a:lstStyle/>
          <a:p>
            <a:pPr marL="0" indent="0" algn="r">
              <a:lnSpc>
                <a:spcPts val="2650"/>
              </a:lnSpc>
              <a:buNone/>
            </a:pPr>
            <a:r>
              <a:rPr lang="en-US" sz="1650" dirty="0">
                <a:solidFill>
                  <a:srgbClr val="454240"/>
                </a:solidFill>
                <a:latin typeface="DM Sans" pitchFamily="34" charset="0"/>
                <a:ea typeface="DM Sans" pitchFamily="34" charset="-122"/>
                <a:cs typeface="DM Sans" pitchFamily="34" charset="-120"/>
              </a:rPr>
              <a:t>Interpret the model results and present actionable insights through visualizations, reports, and dashboards.</a:t>
            </a:r>
            <a:endParaRPr lang="en-US" sz="1650" dirty="0"/>
          </a:p>
        </p:txBody>
      </p:sp>
      <p:pic>
        <p:nvPicPr>
          <p:cNvPr id="30" name="Picture 29">
            <a:extLst>
              <a:ext uri="{FF2B5EF4-FFF2-40B4-BE49-F238E27FC236}">
                <a16:creationId xmlns:a16="http://schemas.microsoft.com/office/drawing/2014/main" id="{FFBFEA83-675E-4940-59DC-82DF1ADB8E81}"/>
              </a:ext>
            </a:extLst>
          </p:cNvPr>
          <p:cNvPicPr>
            <a:picLocks noChangeAspect="1"/>
          </p:cNvPicPr>
          <p:nvPr/>
        </p:nvPicPr>
        <p:blipFill>
          <a:blip r:embed="rId3"/>
          <a:stretch>
            <a:fillRect/>
          </a:stretch>
        </p:blipFill>
        <p:spPr>
          <a:xfrm>
            <a:off x="12439344" y="7218045"/>
            <a:ext cx="2191056" cy="10115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58509"/>
            <a:ext cx="6911459" cy="708779"/>
          </a:xfrm>
          <a:prstGeom prst="rect">
            <a:avLst/>
          </a:prstGeom>
          <a:noFill/>
          <a:ln/>
        </p:spPr>
        <p:txBody>
          <a:bodyPr wrap="non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Implementation Details</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Data Preparation</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Utilize NumPy and Pandas for data loading, manipulation, and transformation.</a:t>
            </a:r>
            <a:endParaRPr lang="en-US" sz="1750" dirty="0"/>
          </a:p>
        </p:txBody>
      </p:sp>
      <p:sp>
        <p:nvSpPr>
          <p:cNvPr id="5" name="Text 3"/>
          <p:cNvSpPr/>
          <p:nvPr/>
        </p:nvSpPr>
        <p:spPr>
          <a:xfrm>
            <a:off x="5332928"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Modeling</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Employ Scikit-learn for building machine learning models, including regression and classification techniques.</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5C4E3D"/>
                </a:solidFill>
                <a:latin typeface="Libre Baskerville" pitchFamily="34" charset="0"/>
                <a:ea typeface="Libre Baskerville" pitchFamily="34" charset="-122"/>
                <a:cs typeface="Libre Baskerville" pitchFamily="34" charset="-120"/>
              </a:rPr>
              <a:t>Visualization</a:t>
            </a:r>
            <a:endParaRPr lang="en-US" sz="2200" dirty="0"/>
          </a:p>
        </p:txBody>
      </p:sp>
      <p:sp>
        <p:nvSpPr>
          <p:cNvPr id="8" name="Text 6"/>
          <p:cNvSpPr/>
          <p:nvPr/>
        </p:nvSpPr>
        <p:spPr>
          <a:xfrm>
            <a:off x="9872067"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Leverage Matplotlib and Seaborn for creating insightful data visualizations, including charts and graphs.</a:t>
            </a:r>
            <a:endParaRPr lang="en-US" sz="1750" dirty="0"/>
          </a:p>
        </p:txBody>
      </p:sp>
      <p:pic>
        <p:nvPicPr>
          <p:cNvPr id="10" name="Picture 9">
            <a:extLst>
              <a:ext uri="{FF2B5EF4-FFF2-40B4-BE49-F238E27FC236}">
                <a16:creationId xmlns:a16="http://schemas.microsoft.com/office/drawing/2014/main" id="{ABFFE5A9-C993-5FB7-9514-5941DF132D4E}"/>
              </a:ext>
            </a:extLst>
          </p:cNvPr>
          <p:cNvPicPr>
            <a:picLocks noChangeAspect="1"/>
          </p:cNvPicPr>
          <p:nvPr/>
        </p:nvPicPr>
        <p:blipFill>
          <a:blip r:embed="rId3"/>
          <a:stretch>
            <a:fillRect/>
          </a:stretch>
        </p:blipFill>
        <p:spPr>
          <a:xfrm>
            <a:off x="12439344" y="7245753"/>
            <a:ext cx="2191056" cy="98384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83488" y="1655088"/>
            <a:ext cx="4919424" cy="4919424"/>
          </a:xfrm>
          <a:prstGeom prst="rect">
            <a:avLst/>
          </a:prstGeom>
        </p:spPr>
      </p:pic>
      <p:sp>
        <p:nvSpPr>
          <p:cNvPr id="4" name="Text 0"/>
          <p:cNvSpPr/>
          <p:nvPr/>
        </p:nvSpPr>
        <p:spPr>
          <a:xfrm>
            <a:off x="6280190" y="107025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Results</a:t>
            </a:r>
            <a:endParaRPr lang="en-US" sz="4450" dirty="0"/>
          </a:p>
        </p:txBody>
      </p:sp>
      <p:sp>
        <p:nvSpPr>
          <p:cNvPr id="5" name="Shape 1"/>
          <p:cNvSpPr/>
          <p:nvPr/>
        </p:nvSpPr>
        <p:spPr>
          <a:xfrm>
            <a:off x="6280190" y="2119193"/>
            <a:ext cx="3664863" cy="3128129"/>
          </a:xfrm>
          <a:prstGeom prst="roundRect">
            <a:avLst>
              <a:gd name="adj" fmla="val 3046"/>
            </a:avLst>
          </a:prstGeom>
          <a:solidFill>
            <a:srgbClr val="F7EDD4"/>
          </a:solidFill>
          <a:ln w="7620">
            <a:solidFill>
              <a:srgbClr val="DDD3BA"/>
            </a:solidFill>
            <a:prstDash val="solid"/>
          </a:ln>
        </p:spPr>
      </p:sp>
      <p:sp>
        <p:nvSpPr>
          <p:cNvPr id="6" name="Text 2"/>
          <p:cNvSpPr/>
          <p:nvPr/>
        </p:nvSpPr>
        <p:spPr>
          <a:xfrm>
            <a:off x="6514624" y="235362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Peak Ride Demand</a:t>
            </a:r>
            <a:endParaRPr lang="en-US" sz="2200" dirty="0"/>
          </a:p>
        </p:txBody>
      </p:sp>
      <p:sp>
        <p:nvSpPr>
          <p:cNvPr id="7" name="Text 3"/>
          <p:cNvSpPr/>
          <p:nvPr/>
        </p:nvSpPr>
        <p:spPr>
          <a:xfrm>
            <a:off x="6514624" y="2844046"/>
            <a:ext cx="3195995" cy="1088708"/>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Identified peak hours for ride demand, particularly during rush hours and weekends.</a:t>
            </a:r>
            <a:endParaRPr lang="en-US" sz="1750" dirty="0"/>
          </a:p>
        </p:txBody>
      </p:sp>
      <p:sp>
        <p:nvSpPr>
          <p:cNvPr id="8" name="Shape 4"/>
          <p:cNvSpPr/>
          <p:nvPr/>
        </p:nvSpPr>
        <p:spPr>
          <a:xfrm>
            <a:off x="10171867" y="2119193"/>
            <a:ext cx="3664863" cy="3128129"/>
          </a:xfrm>
          <a:prstGeom prst="roundRect">
            <a:avLst>
              <a:gd name="adj" fmla="val 3046"/>
            </a:avLst>
          </a:prstGeom>
          <a:solidFill>
            <a:srgbClr val="F7EDD4"/>
          </a:solidFill>
          <a:ln w="7620">
            <a:solidFill>
              <a:srgbClr val="DDD3BA"/>
            </a:solidFill>
            <a:prstDash val="solid"/>
          </a:ln>
        </p:spPr>
      </p:sp>
      <p:sp>
        <p:nvSpPr>
          <p:cNvPr id="9" name="Text 5"/>
          <p:cNvSpPr/>
          <p:nvPr/>
        </p:nvSpPr>
        <p:spPr>
          <a:xfrm>
            <a:off x="10406301" y="2353628"/>
            <a:ext cx="3195995" cy="708660"/>
          </a:xfrm>
          <a:prstGeom prst="rect">
            <a:avLst/>
          </a:prstGeom>
          <a:noFill/>
          <a:ln/>
        </p:spPr>
        <p:txBody>
          <a:bodyPr wrap="squar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Surge Pricing Patterns</a:t>
            </a:r>
            <a:endParaRPr lang="en-US" sz="2200" dirty="0"/>
          </a:p>
        </p:txBody>
      </p:sp>
      <p:sp>
        <p:nvSpPr>
          <p:cNvPr id="10" name="Text 6"/>
          <p:cNvSpPr/>
          <p:nvPr/>
        </p:nvSpPr>
        <p:spPr>
          <a:xfrm>
            <a:off x="10406301" y="3198376"/>
            <a:ext cx="3195995" cy="1814513"/>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Revealed a strong correlation between surge pricing and peak demand, with higher prices during congested periods.</a:t>
            </a:r>
            <a:endParaRPr lang="en-US" sz="1750" dirty="0"/>
          </a:p>
        </p:txBody>
      </p:sp>
      <p:sp>
        <p:nvSpPr>
          <p:cNvPr id="11" name="Shape 7"/>
          <p:cNvSpPr/>
          <p:nvPr/>
        </p:nvSpPr>
        <p:spPr>
          <a:xfrm>
            <a:off x="6280190" y="5474137"/>
            <a:ext cx="7556421" cy="1685092"/>
          </a:xfrm>
          <a:prstGeom prst="roundRect">
            <a:avLst>
              <a:gd name="adj" fmla="val 5654"/>
            </a:avLst>
          </a:prstGeom>
          <a:solidFill>
            <a:srgbClr val="F7EDD4"/>
          </a:solidFill>
          <a:ln w="7620">
            <a:solidFill>
              <a:srgbClr val="DDD3BA"/>
            </a:solidFill>
            <a:prstDash val="solid"/>
          </a:ln>
        </p:spPr>
      </p:sp>
      <p:sp>
        <p:nvSpPr>
          <p:cNvPr id="12" name="Text 8"/>
          <p:cNvSpPr/>
          <p:nvPr/>
        </p:nvSpPr>
        <p:spPr>
          <a:xfrm>
            <a:off x="6514624" y="5708571"/>
            <a:ext cx="3132177" cy="354330"/>
          </a:xfrm>
          <a:prstGeom prst="rect">
            <a:avLst/>
          </a:prstGeom>
          <a:noFill/>
          <a:ln/>
        </p:spPr>
        <p:txBody>
          <a:bodyPr wrap="none" lIns="0" tIns="0" rIns="0" bIns="0" rtlCol="0" anchor="t"/>
          <a:lstStyle/>
          <a:p>
            <a:pPr marL="0" indent="0">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User Behavior Trends</a:t>
            </a:r>
            <a:endParaRPr lang="en-US" sz="2200" dirty="0"/>
          </a:p>
        </p:txBody>
      </p:sp>
      <p:sp>
        <p:nvSpPr>
          <p:cNvPr id="13" name="Text 9"/>
          <p:cNvSpPr/>
          <p:nvPr/>
        </p:nvSpPr>
        <p:spPr>
          <a:xfrm>
            <a:off x="6514624" y="6198989"/>
            <a:ext cx="7087553" cy="725805"/>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Observed variations in user behavior, including ride frequency and preferred ride types, based on location and time.</a:t>
            </a:r>
            <a:endParaRPr lang="en-US" sz="1750" dirty="0"/>
          </a:p>
        </p:txBody>
      </p:sp>
      <p:pic>
        <p:nvPicPr>
          <p:cNvPr id="15" name="Picture 14">
            <a:extLst>
              <a:ext uri="{FF2B5EF4-FFF2-40B4-BE49-F238E27FC236}">
                <a16:creationId xmlns:a16="http://schemas.microsoft.com/office/drawing/2014/main" id="{5FBFE913-6335-8431-B7CF-659180648022}"/>
              </a:ext>
            </a:extLst>
          </p:cNvPr>
          <p:cNvPicPr>
            <a:picLocks noChangeAspect="1"/>
          </p:cNvPicPr>
          <p:nvPr/>
        </p:nvPicPr>
        <p:blipFill>
          <a:blip r:embed="rId5"/>
          <a:stretch>
            <a:fillRect/>
          </a:stretch>
        </p:blipFill>
        <p:spPr>
          <a:xfrm>
            <a:off x="12439344" y="7295317"/>
            <a:ext cx="2191056" cy="93428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8262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Data Preprocessing and Exploratory Data Analysis</a:t>
            </a:r>
            <a:endParaRPr lang="en-US" sz="4450" dirty="0"/>
          </a:p>
        </p:txBody>
      </p:sp>
      <p:sp>
        <p:nvSpPr>
          <p:cNvPr id="4" name="Shape 1"/>
          <p:cNvSpPr/>
          <p:nvPr/>
        </p:nvSpPr>
        <p:spPr>
          <a:xfrm>
            <a:off x="793790" y="2740343"/>
            <a:ext cx="7556421" cy="4506516"/>
          </a:xfrm>
          <a:prstGeom prst="roundRect">
            <a:avLst>
              <a:gd name="adj" fmla="val 2114"/>
            </a:avLst>
          </a:prstGeom>
          <a:noFill/>
          <a:ln w="7620">
            <a:solidFill>
              <a:srgbClr val="000000">
                <a:alpha val="8000"/>
              </a:srgbClr>
            </a:solidFill>
            <a:prstDash val="solid"/>
          </a:ln>
        </p:spPr>
      </p:sp>
      <p:sp>
        <p:nvSpPr>
          <p:cNvPr id="5" name="Shape 2"/>
          <p:cNvSpPr/>
          <p:nvPr/>
        </p:nvSpPr>
        <p:spPr>
          <a:xfrm>
            <a:off x="801410" y="2747963"/>
            <a:ext cx="7541181" cy="1376124"/>
          </a:xfrm>
          <a:prstGeom prst="rect">
            <a:avLst/>
          </a:prstGeom>
          <a:solidFill>
            <a:srgbClr val="FFFFFF">
              <a:alpha val="4000"/>
            </a:srgbClr>
          </a:solidFill>
          <a:ln/>
        </p:spPr>
      </p:sp>
      <p:sp>
        <p:nvSpPr>
          <p:cNvPr id="6" name="Text 3"/>
          <p:cNvSpPr/>
          <p:nvPr/>
        </p:nvSpPr>
        <p:spPr>
          <a:xfrm>
            <a:off x="1028224" y="2891671"/>
            <a:ext cx="3313152" cy="362903"/>
          </a:xfrm>
          <a:prstGeom prst="rect">
            <a:avLst/>
          </a:prstGeom>
          <a:noFill/>
          <a:ln/>
        </p:spPr>
        <p:txBody>
          <a:bodyPr wrap="non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Data Cleaning</a:t>
            </a:r>
            <a:endParaRPr lang="en-US" sz="1750" dirty="0"/>
          </a:p>
        </p:txBody>
      </p:sp>
      <p:sp>
        <p:nvSpPr>
          <p:cNvPr id="7" name="Text 4"/>
          <p:cNvSpPr/>
          <p:nvPr/>
        </p:nvSpPr>
        <p:spPr>
          <a:xfrm>
            <a:off x="4802624" y="2891671"/>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Handling missing values, removing duplicates, and ensuring data consistency.</a:t>
            </a:r>
            <a:endParaRPr lang="en-US" sz="1750" dirty="0"/>
          </a:p>
        </p:txBody>
      </p:sp>
      <p:sp>
        <p:nvSpPr>
          <p:cNvPr id="8" name="Shape 5"/>
          <p:cNvSpPr/>
          <p:nvPr/>
        </p:nvSpPr>
        <p:spPr>
          <a:xfrm>
            <a:off x="801410" y="4124087"/>
            <a:ext cx="7541181" cy="1376124"/>
          </a:xfrm>
          <a:prstGeom prst="rect">
            <a:avLst/>
          </a:prstGeom>
          <a:solidFill>
            <a:srgbClr val="000000">
              <a:alpha val="4000"/>
            </a:srgbClr>
          </a:solidFill>
          <a:ln/>
        </p:spPr>
      </p:sp>
      <p:sp>
        <p:nvSpPr>
          <p:cNvPr id="9" name="Text 6"/>
          <p:cNvSpPr/>
          <p:nvPr/>
        </p:nvSpPr>
        <p:spPr>
          <a:xfrm>
            <a:off x="1028224" y="4267795"/>
            <a:ext cx="3313152" cy="362903"/>
          </a:xfrm>
          <a:prstGeom prst="rect">
            <a:avLst/>
          </a:prstGeom>
          <a:noFill/>
          <a:ln/>
        </p:spPr>
        <p:txBody>
          <a:bodyPr wrap="non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Data Transformation</a:t>
            </a:r>
            <a:endParaRPr lang="en-US" sz="1750" dirty="0"/>
          </a:p>
        </p:txBody>
      </p:sp>
      <p:sp>
        <p:nvSpPr>
          <p:cNvPr id="10" name="Text 7"/>
          <p:cNvSpPr/>
          <p:nvPr/>
        </p:nvSpPr>
        <p:spPr>
          <a:xfrm>
            <a:off x="4802624" y="4267795"/>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Converting categorical features into numerical representations for model compatibility.</a:t>
            </a:r>
            <a:endParaRPr lang="en-US" sz="1750" dirty="0"/>
          </a:p>
        </p:txBody>
      </p:sp>
      <p:sp>
        <p:nvSpPr>
          <p:cNvPr id="11" name="Shape 8"/>
          <p:cNvSpPr/>
          <p:nvPr/>
        </p:nvSpPr>
        <p:spPr>
          <a:xfrm>
            <a:off x="801410" y="5500211"/>
            <a:ext cx="7541181" cy="1739027"/>
          </a:xfrm>
          <a:prstGeom prst="rect">
            <a:avLst/>
          </a:prstGeom>
          <a:solidFill>
            <a:srgbClr val="FFFFFF">
              <a:alpha val="4000"/>
            </a:srgbClr>
          </a:solidFill>
          <a:ln/>
        </p:spPr>
      </p:sp>
      <p:sp>
        <p:nvSpPr>
          <p:cNvPr id="12" name="Text 9"/>
          <p:cNvSpPr/>
          <p:nvPr/>
        </p:nvSpPr>
        <p:spPr>
          <a:xfrm>
            <a:off x="1028224" y="5643920"/>
            <a:ext cx="3313152" cy="362903"/>
          </a:xfrm>
          <a:prstGeom prst="rect">
            <a:avLst/>
          </a:prstGeom>
          <a:noFill/>
          <a:ln/>
        </p:spPr>
        <p:txBody>
          <a:bodyPr wrap="non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Data Exploration</a:t>
            </a:r>
            <a:endParaRPr lang="en-US" sz="1750" dirty="0"/>
          </a:p>
        </p:txBody>
      </p:sp>
      <p:sp>
        <p:nvSpPr>
          <p:cNvPr id="13" name="Text 10"/>
          <p:cNvSpPr/>
          <p:nvPr/>
        </p:nvSpPr>
        <p:spPr>
          <a:xfrm>
            <a:off x="4802624" y="5643920"/>
            <a:ext cx="3313152" cy="1451610"/>
          </a:xfrm>
          <a:prstGeom prst="rect">
            <a:avLst/>
          </a:prstGeom>
          <a:noFill/>
          <a:ln/>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Analyzing ride count, duration, distance, and pricing patterns across various time periods and locations.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9473" y="608290"/>
            <a:ext cx="7597854" cy="1380411"/>
          </a:xfrm>
          <a:prstGeom prst="rect">
            <a:avLst/>
          </a:prstGeom>
          <a:noFill/>
          <a:ln/>
        </p:spPr>
        <p:txBody>
          <a:bodyPr wrap="square" lIns="0" tIns="0" rIns="0" bIns="0" rtlCol="0" anchor="t"/>
          <a:lstStyle/>
          <a:p>
            <a:pPr marL="0" indent="0">
              <a:lnSpc>
                <a:spcPts val="5400"/>
              </a:lnSpc>
              <a:buNone/>
            </a:pPr>
            <a:r>
              <a:rPr lang="en-US" sz="4300" dirty="0">
                <a:solidFill>
                  <a:srgbClr val="5C4E3D"/>
                </a:solidFill>
                <a:latin typeface="Libre Baskerville" pitchFamily="34" charset="0"/>
                <a:ea typeface="Libre Baskerville" pitchFamily="34" charset="-122"/>
                <a:cs typeface="Libre Baskerville" pitchFamily="34" charset="-120"/>
              </a:rPr>
              <a:t>Feature Engineering and Selection</a:t>
            </a:r>
            <a:endParaRPr lang="en-US" sz="4300" dirty="0"/>
          </a:p>
        </p:txBody>
      </p:sp>
      <p:pic>
        <p:nvPicPr>
          <p:cNvPr id="4" name="Image 1" descr="preencoded.png"/>
          <p:cNvPicPr>
            <a:picLocks noChangeAspect="1"/>
          </p:cNvPicPr>
          <p:nvPr/>
        </p:nvPicPr>
        <p:blipFill>
          <a:blip r:embed="rId4"/>
          <a:stretch>
            <a:fillRect/>
          </a:stretch>
        </p:blipFill>
        <p:spPr>
          <a:xfrm>
            <a:off x="6259473" y="2319933"/>
            <a:ext cx="1104424" cy="1767126"/>
          </a:xfrm>
          <a:prstGeom prst="rect">
            <a:avLst/>
          </a:prstGeom>
        </p:spPr>
      </p:pic>
      <p:sp>
        <p:nvSpPr>
          <p:cNvPr id="5" name="Text 1"/>
          <p:cNvSpPr/>
          <p:nvPr/>
        </p:nvSpPr>
        <p:spPr>
          <a:xfrm>
            <a:off x="7695128" y="2540794"/>
            <a:ext cx="2985611" cy="345043"/>
          </a:xfrm>
          <a:prstGeom prst="rect">
            <a:avLst/>
          </a:prstGeom>
          <a:noFill/>
          <a:ln/>
        </p:spPr>
        <p:txBody>
          <a:bodyPr wrap="none" lIns="0" tIns="0" rIns="0" bIns="0" rtlCol="0" anchor="t"/>
          <a:lstStyle/>
          <a:p>
            <a:pPr marL="0" indent="0" algn="l">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Time-Based Features</a:t>
            </a:r>
            <a:endParaRPr lang="en-US" sz="2150" dirty="0"/>
          </a:p>
        </p:txBody>
      </p:sp>
      <p:sp>
        <p:nvSpPr>
          <p:cNvPr id="6" name="Text 2"/>
          <p:cNvSpPr/>
          <p:nvPr/>
        </p:nvSpPr>
        <p:spPr>
          <a:xfrm>
            <a:off x="7695128" y="3018353"/>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454240"/>
                </a:solidFill>
                <a:latin typeface="DM Sans" pitchFamily="34" charset="0"/>
                <a:ea typeface="DM Sans" pitchFamily="34" charset="-122"/>
                <a:cs typeface="DM Sans" pitchFamily="34" charset="-120"/>
              </a:rPr>
              <a:t>Extracting features like day of the week, hour of the day, and time of day to capture temporal patterns.</a:t>
            </a:r>
            <a:endParaRPr lang="en-US" sz="1700" dirty="0"/>
          </a:p>
        </p:txBody>
      </p:sp>
      <p:pic>
        <p:nvPicPr>
          <p:cNvPr id="7" name="Image 2" descr="preencoded.png"/>
          <p:cNvPicPr>
            <a:picLocks noChangeAspect="1"/>
          </p:cNvPicPr>
          <p:nvPr/>
        </p:nvPicPr>
        <p:blipFill>
          <a:blip r:embed="rId5"/>
          <a:stretch>
            <a:fillRect/>
          </a:stretch>
        </p:blipFill>
        <p:spPr>
          <a:xfrm>
            <a:off x="6259473" y="4087058"/>
            <a:ext cx="1104424" cy="1767126"/>
          </a:xfrm>
          <a:prstGeom prst="rect">
            <a:avLst/>
          </a:prstGeom>
        </p:spPr>
      </p:pic>
      <p:sp>
        <p:nvSpPr>
          <p:cNvPr id="8" name="Text 3"/>
          <p:cNvSpPr/>
          <p:nvPr/>
        </p:nvSpPr>
        <p:spPr>
          <a:xfrm>
            <a:off x="7695128" y="4307919"/>
            <a:ext cx="3475315" cy="345043"/>
          </a:xfrm>
          <a:prstGeom prst="rect">
            <a:avLst/>
          </a:prstGeom>
          <a:noFill/>
          <a:ln/>
        </p:spPr>
        <p:txBody>
          <a:bodyPr wrap="none" lIns="0" tIns="0" rIns="0" bIns="0" rtlCol="0" anchor="t"/>
          <a:lstStyle/>
          <a:p>
            <a:pPr marL="0" indent="0" algn="l">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Location-Based Features</a:t>
            </a:r>
            <a:endParaRPr lang="en-US" sz="2150" dirty="0"/>
          </a:p>
        </p:txBody>
      </p:sp>
      <p:sp>
        <p:nvSpPr>
          <p:cNvPr id="9" name="Text 4"/>
          <p:cNvSpPr/>
          <p:nvPr/>
        </p:nvSpPr>
        <p:spPr>
          <a:xfrm>
            <a:off x="7695128" y="4785479"/>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454240"/>
                </a:solidFill>
                <a:latin typeface="DM Sans" pitchFamily="34" charset="0"/>
                <a:ea typeface="DM Sans" pitchFamily="34" charset="-122"/>
                <a:cs typeface="DM Sans" pitchFamily="34" charset="-120"/>
              </a:rPr>
              <a:t>Creating features such as distance from landmarks, proximity to major hubs, and population density.</a:t>
            </a:r>
            <a:endParaRPr lang="en-US" sz="1700" dirty="0"/>
          </a:p>
        </p:txBody>
      </p:sp>
      <p:pic>
        <p:nvPicPr>
          <p:cNvPr id="10" name="Image 3" descr="preencoded.png"/>
          <p:cNvPicPr>
            <a:picLocks noChangeAspect="1"/>
          </p:cNvPicPr>
          <p:nvPr/>
        </p:nvPicPr>
        <p:blipFill>
          <a:blip r:embed="rId6"/>
          <a:stretch>
            <a:fillRect/>
          </a:stretch>
        </p:blipFill>
        <p:spPr>
          <a:xfrm>
            <a:off x="6259473" y="5854184"/>
            <a:ext cx="1104424" cy="1767126"/>
          </a:xfrm>
          <a:prstGeom prst="rect">
            <a:avLst/>
          </a:prstGeom>
        </p:spPr>
      </p:pic>
      <p:sp>
        <p:nvSpPr>
          <p:cNvPr id="11" name="Text 5"/>
          <p:cNvSpPr/>
          <p:nvPr/>
        </p:nvSpPr>
        <p:spPr>
          <a:xfrm>
            <a:off x="7695128" y="6075045"/>
            <a:ext cx="2817019" cy="345043"/>
          </a:xfrm>
          <a:prstGeom prst="rect">
            <a:avLst/>
          </a:prstGeom>
          <a:noFill/>
          <a:ln/>
        </p:spPr>
        <p:txBody>
          <a:bodyPr wrap="none" lIns="0" tIns="0" rIns="0" bIns="0" rtlCol="0" anchor="t"/>
          <a:lstStyle/>
          <a:p>
            <a:pPr marL="0" indent="0" algn="l">
              <a:lnSpc>
                <a:spcPts val="2700"/>
              </a:lnSpc>
              <a:buNone/>
            </a:pPr>
            <a:r>
              <a:rPr lang="en-US" sz="2150" dirty="0">
                <a:solidFill>
                  <a:srgbClr val="454240"/>
                </a:solidFill>
                <a:latin typeface="Libre Baskerville" pitchFamily="34" charset="0"/>
                <a:ea typeface="Libre Baskerville" pitchFamily="34" charset="-122"/>
                <a:cs typeface="Libre Baskerville" pitchFamily="34" charset="-120"/>
              </a:rPr>
              <a:t>Ride Characteristics</a:t>
            </a:r>
            <a:endParaRPr lang="en-US" sz="2150" dirty="0"/>
          </a:p>
        </p:txBody>
      </p:sp>
      <p:sp>
        <p:nvSpPr>
          <p:cNvPr id="12" name="Text 6"/>
          <p:cNvSpPr/>
          <p:nvPr/>
        </p:nvSpPr>
        <p:spPr>
          <a:xfrm>
            <a:off x="7695128" y="6552605"/>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454240"/>
                </a:solidFill>
                <a:latin typeface="DM Sans" pitchFamily="34" charset="0"/>
                <a:ea typeface="DM Sans" pitchFamily="34" charset="-122"/>
                <a:cs typeface="DM Sans" pitchFamily="34" charset="-120"/>
              </a:rPr>
              <a:t>Engineering features like ride distance, duration, and fare amount to reflect ride characteristics.</a:t>
            </a:r>
            <a:endParaRPr lang="en-US" sz="1700" dirty="0"/>
          </a:p>
        </p:txBody>
      </p:sp>
      <p:pic>
        <p:nvPicPr>
          <p:cNvPr id="14" name="Picture 13">
            <a:extLst>
              <a:ext uri="{FF2B5EF4-FFF2-40B4-BE49-F238E27FC236}">
                <a16:creationId xmlns:a16="http://schemas.microsoft.com/office/drawing/2014/main" id="{FE2114AB-6EFD-6BD5-E887-13BE78ABDD82}"/>
              </a:ext>
            </a:extLst>
          </p:cNvPr>
          <p:cNvPicPr>
            <a:picLocks noChangeAspect="1"/>
          </p:cNvPicPr>
          <p:nvPr/>
        </p:nvPicPr>
        <p:blipFill>
          <a:blip r:embed="rId7"/>
          <a:stretch>
            <a:fillRect/>
          </a:stretch>
        </p:blipFill>
        <p:spPr>
          <a:xfrm>
            <a:off x="12439344" y="7259361"/>
            <a:ext cx="2191056" cy="9702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3661" y="885587"/>
            <a:ext cx="7716679" cy="1274445"/>
          </a:xfrm>
          <a:prstGeom prst="rect">
            <a:avLst/>
          </a:prstGeom>
          <a:noFill/>
          <a:ln/>
        </p:spPr>
        <p:txBody>
          <a:bodyPr wrap="square" lIns="0" tIns="0" rIns="0" bIns="0" rtlCol="0" anchor="t"/>
          <a:lstStyle/>
          <a:p>
            <a:pPr marL="0" indent="0">
              <a:lnSpc>
                <a:spcPts val="5000"/>
              </a:lnSpc>
              <a:buNone/>
            </a:pPr>
            <a:r>
              <a:rPr lang="en-US" sz="4000" dirty="0">
                <a:solidFill>
                  <a:srgbClr val="5C4E3D"/>
                </a:solidFill>
                <a:latin typeface="Libre Baskerville" pitchFamily="34" charset="0"/>
                <a:ea typeface="Libre Baskerville" pitchFamily="34" charset="-122"/>
                <a:cs typeface="Libre Baskerville" pitchFamily="34" charset="-120"/>
              </a:rPr>
              <a:t>Model Building and Evaluation</a:t>
            </a:r>
            <a:endParaRPr lang="en-US" sz="4000" dirty="0"/>
          </a:p>
        </p:txBody>
      </p:sp>
      <p:pic>
        <p:nvPicPr>
          <p:cNvPr id="4" name="Image 1" descr="preencoded.png"/>
          <p:cNvPicPr>
            <a:picLocks noChangeAspect="1"/>
          </p:cNvPicPr>
          <p:nvPr/>
        </p:nvPicPr>
        <p:blipFill>
          <a:blip r:embed="rId4"/>
          <a:stretch>
            <a:fillRect/>
          </a:stretch>
        </p:blipFill>
        <p:spPr>
          <a:xfrm>
            <a:off x="713661" y="2465903"/>
            <a:ext cx="509707" cy="509707"/>
          </a:xfrm>
          <a:prstGeom prst="rect">
            <a:avLst/>
          </a:prstGeom>
        </p:spPr>
      </p:pic>
      <p:sp>
        <p:nvSpPr>
          <p:cNvPr id="5" name="Text 1"/>
          <p:cNvSpPr/>
          <p:nvPr/>
        </p:nvSpPr>
        <p:spPr>
          <a:xfrm>
            <a:off x="713661" y="3179445"/>
            <a:ext cx="2549009" cy="318611"/>
          </a:xfrm>
          <a:prstGeom prst="rect">
            <a:avLst/>
          </a:prstGeom>
          <a:noFill/>
          <a:ln/>
        </p:spPr>
        <p:txBody>
          <a:bodyPr wrap="none" lIns="0" tIns="0" rIns="0" bIns="0" rtlCol="0" anchor="t"/>
          <a:lstStyle/>
          <a:p>
            <a:pPr marL="0" indent="0" algn="l">
              <a:lnSpc>
                <a:spcPts val="2500"/>
              </a:lnSpc>
              <a:buNone/>
            </a:pPr>
            <a:r>
              <a:rPr lang="en-US" sz="2000" dirty="0">
                <a:solidFill>
                  <a:srgbClr val="454240"/>
                </a:solidFill>
                <a:latin typeface="Libre Baskerville" pitchFamily="34" charset="0"/>
                <a:ea typeface="Libre Baskerville" pitchFamily="34" charset="-122"/>
                <a:cs typeface="Libre Baskerville" pitchFamily="34" charset="-120"/>
              </a:rPr>
              <a:t>Linear Regression</a:t>
            </a:r>
            <a:endParaRPr lang="en-US" sz="2000" dirty="0"/>
          </a:p>
        </p:txBody>
      </p:sp>
      <p:sp>
        <p:nvSpPr>
          <p:cNvPr id="6" name="Text 2"/>
          <p:cNvSpPr/>
          <p:nvPr/>
        </p:nvSpPr>
        <p:spPr>
          <a:xfrm>
            <a:off x="713661" y="3620333"/>
            <a:ext cx="3705344" cy="978694"/>
          </a:xfrm>
          <a:prstGeom prst="rect">
            <a:avLst/>
          </a:prstGeom>
          <a:noFill/>
          <a:ln/>
        </p:spPr>
        <p:txBody>
          <a:bodyPr wrap="square" lIns="0" tIns="0" rIns="0" bIns="0" rtlCol="0" anchor="t"/>
          <a:lstStyle/>
          <a:p>
            <a:pPr marL="0" indent="0" algn="l">
              <a:lnSpc>
                <a:spcPts val="2550"/>
              </a:lnSpc>
              <a:buNone/>
            </a:pPr>
            <a:r>
              <a:rPr lang="en-US" sz="1600" dirty="0">
                <a:solidFill>
                  <a:srgbClr val="454240"/>
                </a:solidFill>
                <a:latin typeface="DM Sans" pitchFamily="34" charset="0"/>
                <a:ea typeface="DM Sans" pitchFamily="34" charset="-122"/>
                <a:cs typeface="DM Sans" pitchFamily="34" charset="-120"/>
              </a:rPr>
              <a:t>Predicting ride demand or surge pricing using linear relationships between features and target variables.</a:t>
            </a:r>
            <a:endParaRPr lang="en-US" sz="1600" dirty="0"/>
          </a:p>
        </p:txBody>
      </p:sp>
      <p:pic>
        <p:nvPicPr>
          <p:cNvPr id="7" name="Image 2" descr="preencoded.png"/>
          <p:cNvPicPr>
            <a:picLocks noChangeAspect="1"/>
          </p:cNvPicPr>
          <p:nvPr/>
        </p:nvPicPr>
        <p:blipFill>
          <a:blip r:embed="rId5"/>
          <a:stretch>
            <a:fillRect/>
          </a:stretch>
        </p:blipFill>
        <p:spPr>
          <a:xfrm>
            <a:off x="4724876" y="2465903"/>
            <a:ext cx="509707" cy="509707"/>
          </a:xfrm>
          <a:prstGeom prst="rect">
            <a:avLst/>
          </a:prstGeom>
        </p:spPr>
      </p:pic>
      <p:sp>
        <p:nvSpPr>
          <p:cNvPr id="8" name="Text 3"/>
          <p:cNvSpPr/>
          <p:nvPr/>
        </p:nvSpPr>
        <p:spPr>
          <a:xfrm>
            <a:off x="4724876" y="3179445"/>
            <a:ext cx="2549009" cy="318611"/>
          </a:xfrm>
          <a:prstGeom prst="rect">
            <a:avLst/>
          </a:prstGeom>
          <a:noFill/>
          <a:ln/>
        </p:spPr>
        <p:txBody>
          <a:bodyPr wrap="none" lIns="0" tIns="0" rIns="0" bIns="0" rtlCol="0" anchor="t"/>
          <a:lstStyle/>
          <a:p>
            <a:pPr marL="0" indent="0" algn="l">
              <a:lnSpc>
                <a:spcPts val="2500"/>
              </a:lnSpc>
              <a:buNone/>
            </a:pPr>
            <a:r>
              <a:rPr lang="en-US" sz="2000" dirty="0">
                <a:solidFill>
                  <a:srgbClr val="454240"/>
                </a:solidFill>
                <a:latin typeface="Libre Baskerville" pitchFamily="34" charset="0"/>
                <a:ea typeface="Libre Baskerville" pitchFamily="34" charset="-122"/>
                <a:cs typeface="Libre Baskerville" pitchFamily="34" charset="-120"/>
              </a:rPr>
              <a:t>Decision Trees</a:t>
            </a:r>
            <a:endParaRPr lang="en-US" sz="2000" dirty="0"/>
          </a:p>
        </p:txBody>
      </p:sp>
      <p:sp>
        <p:nvSpPr>
          <p:cNvPr id="9" name="Text 4"/>
          <p:cNvSpPr/>
          <p:nvPr/>
        </p:nvSpPr>
        <p:spPr>
          <a:xfrm>
            <a:off x="4724876" y="3620333"/>
            <a:ext cx="3705463" cy="978694"/>
          </a:xfrm>
          <a:prstGeom prst="rect">
            <a:avLst/>
          </a:prstGeom>
          <a:noFill/>
          <a:ln/>
        </p:spPr>
        <p:txBody>
          <a:bodyPr wrap="square" lIns="0" tIns="0" rIns="0" bIns="0" rtlCol="0" anchor="t"/>
          <a:lstStyle/>
          <a:p>
            <a:pPr marL="0" indent="0" algn="l">
              <a:lnSpc>
                <a:spcPts val="2550"/>
              </a:lnSpc>
              <a:buNone/>
            </a:pPr>
            <a:r>
              <a:rPr lang="en-US" sz="1600" dirty="0">
                <a:solidFill>
                  <a:srgbClr val="454240"/>
                </a:solidFill>
                <a:latin typeface="DM Sans" pitchFamily="34" charset="0"/>
                <a:ea typeface="DM Sans" pitchFamily="34" charset="-122"/>
                <a:cs typeface="DM Sans" pitchFamily="34" charset="-120"/>
              </a:rPr>
              <a:t>Creating a tree-based model to classify rides based on features and predict potential outcomes.</a:t>
            </a:r>
            <a:endParaRPr lang="en-US" sz="1600" dirty="0"/>
          </a:p>
        </p:txBody>
      </p:sp>
      <p:pic>
        <p:nvPicPr>
          <p:cNvPr id="10" name="Image 3" descr="preencoded.png"/>
          <p:cNvPicPr>
            <a:picLocks noChangeAspect="1"/>
          </p:cNvPicPr>
          <p:nvPr/>
        </p:nvPicPr>
        <p:blipFill>
          <a:blip r:embed="rId6"/>
          <a:stretch>
            <a:fillRect/>
          </a:stretch>
        </p:blipFill>
        <p:spPr>
          <a:xfrm>
            <a:off x="713661" y="5210770"/>
            <a:ext cx="509707" cy="509707"/>
          </a:xfrm>
          <a:prstGeom prst="rect">
            <a:avLst/>
          </a:prstGeom>
        </p:spPr>
      </p:pic>
      <p:sp>
        <p:nvSpPr>
          <p:cNvPr id="11" name="Text 5"/>
          <p:cNvSpPr/>
          <p:nvPr/>
        </p:nvSpPr>
        <p:spPr>
          <a:xfrm>
            <a:off x="713661" y="5924312"/>
            <a:ext cx="2549009" cy="318611"/>
          </a:xfrm>
          <a:prstGeom prst="rect">
            <a:avLst/>
          </a:prstGeom>
          <a:noFill/>
          <a:ln/>
        </p:spPr>
        <p:txBody>
          <a:bodyPr wrap="none" lIns="0" tIns="0" rIns="0" bIns="0" rtlCol="0" anchor="t"/>
          <a:lstStyle/>
          <a:p>
            <a:pPr marL="0" indent="0" algn="l">
              <a:lnSpc>
                <a:spcPts val="2500"/>
              </a:lnSpc>
              <a:buNone/>
            </a:pPr>
            <a:r>
              <a:rPr lang="en-US" sz="2000" dirty="0">
                <a:solidFill>
                  <a:srgbClr val="454240"/>
                </a:solidFill>
                <a:latin typeface="Libre Baskerville" pitchFamily="34" charset="0"/>
                <a:ea typeface="Libre Baskerville" pitchFamily="34" charset="-122"/>
                <a:cs typeface="Libre Baskerville" pitchFamily="34" charset="-120"/>
              </a:rPr>
              <a:t>Neural Networks</a:t>
            </a:r>
            <a:endParaRPr lang="en-US" sz="2000" dirty="0"/>
          </a:p>
        </p:txBody>
      </p:sp>
      <p:sp>
        <p:nvSpPr>
          <p:cNvPr id="12" name="Text 6"/>
          <p:cNvSpPr/>
          <p:nvPr/>
        </p:nvSpPr>
        <p:spPr>
          <a:xfrm>
            <a:off x="713661" y="6365200"/>
            <a:ext cx="3705344" cy="978694"/>
          </a:xfrm>
          <a:prstGeom prst="rect">
            <a:avLst/>
          </a:prstGeom>
          <a:noFill/>
          <a:ln/>
        </p:spPr>
        <p:txBody>
          <a:bodyPr wrap="square" lIns="0" tIns="0" rIns="0" bIns="0" rtlCol="0" anchor="t"/>
          <a:lstStyle/>
          <a:p>
            <a:pPr marL="0" indent="0" algn="l">
              <a:lnSpc>
                <a:spcPts val="2550"/>
              </a:lnSpc>
              <a:buNone/>
            </a:pPr>
            <a:r>
              <a:rPr lang="en-US" sz="1600" dirty="0">
                <a:solidFill>
                  <a:srgbClr val="454240"/>
                </a:solidFill>
                <a:latin typeface="DM Sans" pitchFamily="34" charset="0"/>
                <a:ea typeface="DM Sans" pitchFamily="34" charset="-122"/>
                <a:cs typeface="DM Sans" pitchFamily="34" charset="-120"/>
              </a:rPr>
              <a:t>Building complex models to capture non-linear relationships and enhance prediction accuracy.</a:t>
            </a:r>
            <a:endParaRPr lang="en-US" sz="1600" dirty="0"/>
          </a:p>
        </p:txBody>
      </p:sp>
      <p:pic>
        <p:nvPicPr>
          <p:cNvPr id="13" name="Image 4" descr="preencoded.png"/>
          <p:cNvPicPr>
            <a:picLocks noChangeAspect="1"/>
          </p:cNvPicPr>
          <p:nvPr/>
        </p:nvPicPr>
        <p:blipFill>
          <a:blip r:embed="rId7"/>
          <a:stretch>
            <a:fillRect/>
          </a:stretch>
        </p:blipFill>
        <p:spPr>
          <a:xfrm>
            <a:off x="4724876" y="5210770"/>
            <a:ext cx="509707" cy="509707"/>
          </a:xfrm>
          <a:prstGeom prst="rect">
            <a:avLst/>
          </a:prstGeom>
        </p:spPr>
      </p:pic>
      <p:sp>
        <p:nvSpPr>
          <p:cNvPr id="14" name="Text 7"/>
          <p:cNvSpPr/>
          <p:nvPr/>
        </p:nvSpPr>
        <p:spPr>
          <a:xfrm>
            <a:off x="4724876" y="5924312"/>
            <a:ext cx="2549009" cy="318611"/>
          </a:xfrm>
          <a:prstGeom prst="rect">
            <a:avLst/>
          </a:prstGeom>
          <a:noFill/>
          <a:ln/>
        </p:spPr>
        <p:txBody>
          <a:bodyPr wrap="none" lIns="0" tIns="0" rIns="0" bIns="0" rtlCol="0" anchor="t"/>
          <a:lstStyle/>
          <a:p>
            <a:pPr marL="0" indent="0" algn="l">
              <a:lnSpc>
                <a:spcPts val="2500"/>
              </a:lnSpc>
              <a:buNone/>
            </a:pPr>
            <a:r>
              <a:rPr lang="en-US" sz="2000" dirty="0">
                <a:solidFill>
                  <a:srgbClr val="454240"/>
                </a:solidFill>
                <a:latin typeface="Libre Baskerville" pitchFamily="34" charset="0"/>
                <a:ea typeface="Libre Baskerville" pitchFamily="34" charset="-122"/>
                <a:cs typeface="Libre Baskerville" pitchFamily="34" charset="-120"/>
              </a:rPr>
              <a:t>Model Evaluation</a:t>
            </a:r>
            <a:endParaRPr lang="en-US" sz="2000" dirty="0"/>
          </a:p>
        </p:txBody>
      </p:sp>
      <p:sp>
        <p:nvSpPr>
          <p:cNvPr id="15" name="Text 8"/>
          <p:cNvSpPr/>
          <p:nvPr/>
        </p:nvSpPr>
        <p:spPr>
          <a:xfrm>
            <a:off x="4724876" y="6365200"/>
            <a:ext cx="3705463" cy="978694"/>
          </a:xfrm>
          <a:prstGeom prst="rect">
            <a:avLst/>
          </a:prstGeom>
          <a:noFill/>
          <a:ln/>
        </p:spPr>
        <p:txBody>
          <a:bodyPr wrap="square" lIns="0" tIns="0" rIns="0" bIns="0" rtlCol="0" anchor="t"/>
          <a:lstStyle/>
          <a:p>
            <a:pPr marL="0" indent="0" algn="l">
              <a:lnSpc>
                <a:spcPts val="2550"/>
              </a:lnSpc>
              <a:buNone/>
            </a:pPr>
            <a:r>
              <a:rPr lang="en-US" sz="1600" dirty="0">
                <a:solidFill>
                  <a:srgbClr val="454240"/>
                </a:solidFill>
                <a:latin typeface="DM Sans" pitchFamily="34" charset="0"/>
                <a:ea typeface="DM Sans" pitchFamily="34" charset="-122"/>
                <a:cs typeface="DM Sans" pitchFamily="34" charset="-120"/>
              </a:rPr>
              <a:t>Assessing the performance of trained models using metrics like accuracy, precision, recall, and F1-score.</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668</Words>
  <Application>Microsoft Office PowerPoint</Application>
  <PresentationFormat>Custom</PresentationFormat>
  <Paragraphs>91</Paragraphs>
  <Slides>12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Times New Roman</vt:lpstr>
      <vt:lpstr>DM Sans</vt:lpstr>
      <vt:lpstr>Arial</vt:lpstr>
      <vt:lpstr>Libre Baskerville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Haritha Maithreyee</cp:lastModifiedBy>
  <cp:revision>4</cp:revision>
  <dcterms:created xsi:type="dcterms:W3CDTF">2024-09-26T16:24:03Z</dcterms:created>
  <dcterms:modified xsi:type="dcterms:W3CDTF">2024-09-28T04:27:53Z</dcterms:modified>
</cp:coreProperties>
</file>